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04" r:id="rId1"/>
  </p:sldMasterIdLst>
  <p:sldIdLst>
    <p:sldId id="256" r:id="rId2"/>
    <p:sldId id="257" r:id="rId3"/>
    <p:sldId id="258" r:id="rId4"/>
    <p:sldId id="289" r:id="rId5"/>
    <p:sldId id="290" r:id="rId6"/>
    <p:sldId id="291" r:id="rId7"/>
    <p:sldId id="263" r:id="rId8"/>
    <p:sldId id="288" r:id="rId9"/>
    <p:sldId id="284" r:id="rId10"/>
    <p:sldId id="285" r:id="rId11"/>
    <p:sldId id="287" r:id="rId12"/>
    <p:sldId id="265" r:id="rId13"/>
    <p:sldId id="264" r:id="rId14"/>
    <p:sldId id="260" r:id="rId15"/>
    <p:sldId id="277" r:id="rId16"/>
    <p:sldId id="278" r:id="rId17"/>
    <p:sldId id="271" r:id="rId18"/>
    <p:sldId id="272" r:id="rId19"/>
    <p:sldId id="273" r:id="rId20"/>
    <p:sldId id="274" r:id="rId21"/>
    <p:sldId id="275" r:id="rId22"/>
    <p:sldId id="282" r:id="rId23"/>
    <p:sldId id="262" r:id="rId24"/>
    <p:sldId id="283" r:id="rId25"/>
    <p:sldId id="279" r:id="rId26"/>
    <p:sldId id="280" r:id="rId27"/>
    <p:sldId id="281" r:id="rId28"/>
    <p:sldId id="292"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581"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kadioglu\Downloads\TURKTAY_Sunum_verisi.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bkadioglu\Downloads\TURKTAY_Sunum_verisi.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bkadioglu\Downloads\TURKTAY_Sunum_verisi.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bkadioglu\Downloads\TURKTAY_Sunum_verisi.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bkadioglu\Downloads\TURKTAY_Sunum_verisi.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bkadioglu\Downloads\TURKTAY_Sunum_verisi.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bkadioglu\Downloads\TURKTAY_Sunum_verisi.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bkadioglu\Downloads\TURKTAY_Sunum_verisi.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bkadioglu\Downloads\TURKTAY_Sunum_verisi.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sz="1800" b="0" i="0" baseline="0">
                <a:effectLst/>
              </a:rPr>
              <a:t>Sektöre göre ÇED Raporu Hazırlayan Firma Dağılımı</a:t>
            </a:r>
            <a:endParaRPr lang="tr-TR">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'[TURKTAY_Sunum_verisi.xlsx]ÇED-Gerceklesen-Sektorel'!$B$2</c:f>
              <c:strCache>
                <c:ptCount val="1"/>
                <c:pt idx="0">
                  <c:v>Toplam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'[TURKTAY_Sunum_verisi.xlsx]ÇED-Gerceklesen-Sektorel'!$A$3:$A$8</c:f>
              <c:strCache>
                <c:ptCount val="6"/>
                <c:pt idx="0">
                  <c:v>Atık-Kimya Sektörü</c:v>
                </c:pt>
                <c:pt idx="1">
                  <c:v>Enerji</c:v>
                </c:pt>
                <c:pt idx="2">
                  <c:v>Petrol ve Madencilik</c:v>
                </c:pt>
                <c:pt idx="3">
                  <c:v>Petrol ve Metalik Madenler</c:v>
                </c:pt>
                <c:pt idx="4">
                  <c:v>Sanayi</c:v>
                </c:pt>
                <c:pt idx="5">
                  <c:v>Ulaşım</c:v>
                </c:pt>
              </c:strCache>
            </c:strRef>
          </c:cat>
          <c:val>
            <c:numRef>
              <c:f>'[TURKTAY_Sunum_verisi.xlsx]ÇED-Gerceklesen-Sektorel'!$B$3:$B$8</c:f>
              <c:numCache>
                <c:formatCode>General</c:formatCode>
                <c:ptCount val="6"/>
                <c:pt idx="0">
                  <c:v>907</c:v>
                </c:pt>
                <c:pt idx="1">
                  <c:v>1431</c:v>
                </c:pt>
                <c:pt idx="2">
                  <c:v>1195</c:v>
                </c:pt>
                <c:pt idx="3">
                  <c:v>233</c:v>
                </c:pt>
                <c:pt idx="4">
                  <c:v>714</c:v>
                </c:pt>
                <c:pt idx="5">
                  <c:v>423</c:v>
                </c:pt>
              </c:numCache>
            </c:numRef>
          </c:val>
          <c:extLst>
            <c:ext xmlns:c16="http://schemas.microsoft.com/office/drawing/2014/chart" uri="{C3380CC4-5D6E-409C-BE32-E72D297353CC}">
              <c16:uniqueId val="{00000000-58C6-472A-B066-F9A11050E764}"/>
            </c:ext>
          </c:extLst>
        </c:ser>
        <c:ser>
          <c:idx val="1"/>
          <c:order val="1"/>
          <c:tx>
            <c:strRef>
              <c:f>'[TURKTAY_Sunum_verisi.xlsx]ÇED-Gerceklesen-Sektorel'!$C$2</c:f>
              <c:strCache>
                <c:ptCount val="1"/>
                <c:pt idx="0">
                  <c:v>İlk 5 firma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'[TURKTAY_Sunum_verisi.xlsx]ÇED-Gerceklesen-Sektorel'!$A$3:$A$8</c:f>
              <c:strCache>
                <c:ptCount val="6"/>
                <c:pt idx="0">
                  <c:v>Atık-Kimya Sektörü</c:v>
                </c:pt>
                <c:pt idx="1">
                  <c:v>Enerji</c:v>
                </c:pt>
                <c:pt idx="2">
                  <c:v>Petrol ve Madencilik</c:v>
                </c:pt>
                <c:pt idx="3">
                  <c:v>Petrol ve Metalik Madenler</c:v>
                </c:pt>
                <c:pt idx="4">
                  <c:v>Sanayi</c:v>
                </c:pt>
                <c:pt idx="5">
                  <c:v>Ulaşım</c:v>
                </c:pt>
              </c:strCache>
            </c:strRef>
          </c:cat>
          <c:val>
            <c:numRef>
              <c:f>'[TURKTAY_Sunum_verisi.xlsx]ÇED-Gerceklesen-Sektorel'!$C$3:$C$8</c:f>
              <c:numCache>
                <c:formatCode>General</c:formatCode>
                <c:ptCount val="6"/>
                <c:pt idx="0">
                  <c:v>209</c:v>
                </c:pt>
                <c:pt idx="1">
                  <c:v>596</c:v>
                </c:pt>
                <c:pt idx="2">
                  <c:v>207</c:v>
                </c:pt>
                <c:pt idx="3">
                  <c:v>50</c:v>
                </c:pt>
                <c:pt idx="4">
                  <c:v>170</c:v>
                </c:pt>
                <c:pt idx="5">
                  <c:v>173</c:v>
                </c:pt>
              </c:numCache>
            </c:numRef>
          </c:val>
          <c:extLst>
            <c:ext xmlns:c16="http://schemas.microsoft.com/office/drawing/2014/chart" uri="{C3380CC4-5D6E-409C-BE32-E72D297353CC}">
              <c16:uniqueId val="{00000001-58C6-472A-B066-F9A11050E764}"/>
            </c:ext>
          </c:extLst>
        </c:ser>
        <c:dLbls>
          <c:dLblPos val="outEnd"/>
          <c:showLegendKey val="0"/>
          <c:showVal val="1"/>
          <c:showCatName val="0"/>
          <c:showSerName val="0"/>
          <c:showPercent val="0"/>
          <c:showBubbleSize val="0"/>
        </c:dLbls>
        <c:gapWidth val="219"/>
        <c:overlap val="-27"/>
        <c:axId val="524056960"/>
        <c:axId val="524056128"/>
      </c:barChart>
      <c:catAx>
        <c:axId val="524056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4056128"/>
        <c:crosses val="autoZero"/>
        <c:auto val="1"/>
        <c:lblAlgn val="ctr"/>
        <c:lblOffset val="100"/>
        <c:noMultiLvlLbl val="0"/>
      </c:catAx>
      <c:valAx>
        <c:axId val="524056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40569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5FC-4073-965E-2391045A393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5FC-4073-965E-2391045A393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5FC-4073-965E-2391045A393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[TURKTAY_Sunum_verisi.xlsx]Anket_Sonuclari_CED!$A$3:$A$5</c:f>
              <c:strCache>
                <c:ptCount val="3"/>
                <c:pt idx="0">
                  <c:v>Evet</c:v>
                </c:pt>
                <c:pt idx="1">
                  <c:v>Hayır</c:v>
                </c:pt>
                <c:pt idx="2">
                  <c:v>Fikrim yok</c:v>
                </c:pt>
              </c:strCache>
            </c:strRef>
          </c:cat>
          <c:val>
            <c:numRef>
              <c:f>[TURKTAY_Sunum_verisi.xlsx]Anket_Sonuclari_CED!$B$3:$B$5</c:f>
              <c:numCache>
                <c:formatCode>General</c:formatCode>
                <c:ptCount val="3"/>
                <c:pt idx="0">
                  <c:v>43</c:v>
                </c:pt>
                <c:pt idx="1">
                  <c:v>13</c:v>
                </c:pt>
                <c:pt idx="2">
                  <c:v>2</c:v>
                </c:pt>
              </c:numCache>
            </c:numRef>
          </c:val>
          <c:extLst>
            <c:ext xmlns:c16="http://schemas.microsoft.com/office/drawing/2014/chart" uri="{C3380CC4-5D6E-409C-BE32-E72D297353CC}">
              <c16:uniqueId val="{00000006-55FC-4073-965E-2391045A393D}"/>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DF1-400B-925A-E717B12A535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DF1-400B-925A-E717B12A535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DF1-400B-925A-E717B12A535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[TURKTAY_Sunum_verisi.xlsx]Anket_Sonuclari_CED!$A$27:$A$29</c:f>
              <c:strCache>
                <c:ptCount val="3"/>
                <c:pt idx="0">
                  <c:v>Evet</c:v>
                </c:pt>
                <c:pt idx="1">
                  <c:v>Hayır</c:v>
                </c:pt>
                <c:pt idx="2">
                  <c:v>Fikrim yok</c:v>
                </c:pt>
              </c:strCache>
            </c:strRef>
          </c:cat>
          <c:val>
            <c:numRef>
              <c:f>[TURKTAY_Sunum_verisi.xlsx]Anket_Sonuclari_CED!$B$27:$B$29</c:f>
              <c:numCache>
                <c:formatCode>General</c:formatCode>
                <c:ptCount val="3"/>
                <c:pt idx="0">
                  <c:v>52</c:v>
                </c:pt>
                <c:pt idx="1">
                  <c:v>3</c:v>
                </c:pt>
                <c:pt idx="2">
                  <c:v>3</c:v>
                </c:pt>
              </c:numCache>
            </c:numRef>
          </c:val>
          <c:extLst>
            <c:ext xmlns:c16="http://schemas.microsoft.com/office/drawing/2014/chart" uri="{C3380CC4-5D6E-409C-BE32-E72D297353CC}">
              <c16:uniqueId val="{00000006-0DF1-400B-925A-E717B12A5352}"/>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[TURKTAY_Sunum_verisi.xlsx]Anket_Sonuclari_CED!$B$50</c:f>
              <c:strCache>
                <c:ptCount val="1"/>
                <c:pt idx="0">
                  <c:v>Cevap Sayısı</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D55-4E51-AB65-9672294889D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D55-4E51-AB65-9672294889D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D55-4E51-AB65-9672294889D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[TURKTAY_Sunum_verisi.xlsx]Anket_Sonuclari_CED!$A$51:$A$53</c:f>
              <c:strCache>
                <c:ptCount val="3"/>
                <c:pt idx="0">
                  <c:v>Evet</c:v>
                </c:pt>
                <c:pt idx="1">
                  <c:v>Hayır</c:v>
                </c:pt>
                <c:pt idx="2">
                  <c:v>Fikrim yok</c:v>
                </c:pt>
              </c:strCache>
            </c:strRef>
          </c:cat>
          <c:val>
            <c:numRef>
              <c:f>[TURKTAY_Sunum_verisi.xlsx]Anket_Sonuclari_CED!$B$51:$B$53</c:f>
              <c:numCache>
                <c:formatCode>General</c:formatCode>
                <c:ptCount val="3"/>
                <c:pt idx="0">
                  <c:v>39</c:v>
                </c:pt>
                <c:pt idx="1">
                  <c:v>14</c:v>
                </c:pt>
                <c:pt idx="2">
                  <c:v>6</c:v>
                </c:pt>
              </c:numCache>
            </c:numRef>
          </c:val>
          <c:extLst>
            <c:ext xmlns:c16="http://schemas.microsoft.com/office/drawing/2014/chart" uri="{C3380CC4-5D6E-409C-BE32-E72D297353CC}">
              <c16:uniqueId val="{00000006-FD55-4E51-AB65-9672294889DE}"/>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1"/>
          <c:showCatName val="0"/>
          <c:showSerName val="0"/>
          <c:showPercent val="0"/>
          <c:showBubbleSize val="0"/>
          <c:showLeaderLines val="0"/>
        </c:dLbls>
        <c:firstSliceAng val="0"/>
        <c:holeSize val="75"/>
      </c:doughnut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68D-48F4-9D1A-1D446C5B277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68D-48F4-9D1A-1D446C5B277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68D-48F4-9D1A-1D446C5B277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[TURKTAY_Sunum_verisi.xlsx]Anket_Sonuclari_Cevre!$A$44:$A$46</c:f>
              <c:strCache>
                <c:ptCount val="3"/>
                <c:pt idx="0">
                  <c:v>Evet</c:v>
                </c:pt>
                <c:pt idx="1">
                  <c:v>Hayır</c:v>
                </c:pt>
                <c:pt idx="2">
                  <c:v>Fikrim yok</c:v>
                </c:pt>
              </c:strCache>
            </c:strRef>
          </c:cat>
          <c:val>
            <c:numRef>
              <c:f>[TURKTAY_Sunum_verisi.xlsx]Anket_Sonuclari_Cevre!$B$44:$B$46</c:f>
              <c:numCache>
                <c:formatCode>General</c:formatCode>
                <c:ptCount val="3"/>
                <c:pt idx="0">
                  <c:v>88</c:v>
                </c:pt>
                <c:pt idx="1">
                  <c:v>36</c:v>
                </c:pt>
                <c:pt idx="2">
                  <c:v>6</c:v>
                </c:pt>
              </c:numCache>
            </c:numRef>
          </c:val>
          <c:extLst>
            <c:ext xmlns:c16="http://schemas.microsoft.com/office/drawing/2014/chart" uri="{C3380CC4-5D6E-409C-BE32-E72D297353CC}">
              <c16:uniqueId val="{00000006-D68D-48F4-9D1A-1D446C5B277E}"/>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A5B-4F9E-B455-A7306E3033D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A5B-4F9E-B455-A7306E3033D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A5B-4F9E-B455-A7306E3033D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[TURKTAY_Sunum_verisi.xlsx]Anket_Sonuclari_Cevre!$A$21:$A$23</c:f>
              <c:strCache>
                <c:ptCount val="3"/>
                <c:pt idx="0">
                  <c:v>Evet</c:v>
                </c:pt>
                <c:pt idx="1">
                  <c:v>Hayır</c:v>
                </c:pt>
                <c:pt idx="2">
                  <c:v>Fikrim yok</c:v>
                </c:pt>
              </c:strCache>
            </c:strRef>
          </c:cat>
          <c:val>
            <c:numRef>
              <c:f>[TURKTAY_Sunum_verisi.xlsx]Anket_Sonuclari_Cevre!$B$21:$B$23</c:f>
              <c:numCache>
                <c:formatCode>General</c:formatCode>
                <c:ptCount val="3"/>
                <c:pt idx="0">
                  <c:v>122</c:v>
                </c:pt>
                <c:pt idx="1">
                  <c:v>6</c:v>
                </c:pt>
                <c:pt idx="2">
                  <c:v>2</c:v>
                </c:pt>
              </c:numCache>
            </c:numRef>
          </c:val>
          <c:extLst>
            <c:ext xmlns:c16="http://schemas.microsoft.com/office/drawing/2014/chart" uri="{C3380CC4-5D6E-409C-BE32-E72D297353CC}">
              <c16:uniqueId val="{00000006-1A5B-4F9E-B455-A7306E3033D4}"/>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C7D-4432-87A3-9496732D1C9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C7D-4432-87A3-9496732D1C9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C7D-4432-87A3-9496732D1C9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[TURKTAY_Sunum_verisi.xlsx]Anket_Sonuclari_Cevre!$A$4:$A$6</c:f>
              <c:strCache>
                <c:ptCount val="3"/>
                <c:pt idx="0">
                  <c:v>Evet</c:v>
                </c:pt>
                <c:pt idx="1">
                  <c:v>Hayır</c:v>
                </c:pt>
                <c:pt idx="2">
                  <c:v>Fikrim yok</c:v>
                </c:pt>
              </c:strCache>
            </c:strRef>
          </c:cat>
          <c:val>
            <c:numRef>
              <c:f>[TURKTAY_Sunum_verisi.xlsx]Anket_Sonuclari_Cevre!$B$4:$B$6</c:f>
              <c:numCache>
                <c:formatCode>General</c:formatCode>
                <c:ptCount val="3"/>
                <c:pt idx="0">
                  <c:v>95</c:v>
                </c:pt>
                <c:pt idx="1">
                  <c:v>30</c:v>
                </c:pt>
                <c:pt idx="2">
                  <c:v>5</c:v>
                </c:pt>
              </c:numCache>
            </c:numRef>
          </c:val>
          <c:extLst>
            <c:ext xmlns:c16="http://schemas.microsoft.com/office/drawing/2014/chart" uri="{C3380CC4-5D6E-409C-BE32-E72D297353CC}">
              <c16:uniqueId val="{00000006-EC7D-4432-87A3-9496732D1C9E}"/>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image" Target="../media/image2.png"/></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ata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image" Target="../media/image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E3A051-E542-43E2-BA9A-FAB2D40BD257}" type="doc">
      <dgm:prSet loTypeId="urn:microsoft.com/office/officeart/2005/8/layout/hList2" loCatId="list" qsTypeId="urn:microsoft.com/office/officeart/2005/8/quickstyle/simple1" qsCatId="simple" csTypeId="urn:microsoft.com/office/officeart/2005/8/colors/colorful1" csCatId="colorful" phldr="1"/>
      <dgm:spPr/>
      <dgm:t>
        <a:bodyPr/>
        <a:lstStyle/>
        <a:p>
          <a:endParaRPr lang="en-US"/>
        </a:p>
      </dgm:t>
    </dgm:pt>
    <dgm:pt modelId="{C8436240-8EC6-45ED-8CD8-A70C6DCE829C}">
      <dgm:prSet phldrT="[Text]"/>
      <dgm:spPr/>
      <dgm:t>
        <a:bodyPr/>
        <a:lstStyle/>
        <a:p>
          <a:r>
            <a:rPr lang="tr-TR" dirty="0" smtClean="0"/>
            <a:t>Akreditasyon</a:t>
          </a:r>
          <a:endParaRPr lang="en-US" dirty="0"/>
        </a:p>
      </dgm:t>
    </dgm:pt>
    <dgm:pt modelId="{6F72AA19-552F-408D-A307-907031005FB1}" type="parTrans" cxnId="{7C945C78-8A40-441A-BD73-FA14489F5CA2}">
      <dgm:prSet/>
      <dgm:spPr/>
      <dgm:t>
        <a:bodyPr/>
        <a:lstStyle/>
        <a:p>
          <a:endParaRPr lang="en-US"/>
        </a:p>
      </dgm:t>
    </dgm:pt>
    <dgm:pt modelId="{D02657E6-420A-4827-AA71-AC77F06BBD72}" type="sibTrans" cxnId="{7C945C78-8A40-441A-BD73-FA14489F5CA2}">
      <dgm:prSet/>
      <dgm:spPr/>
      <dgm:t>
        <a:bodyPr/>
        <a:lstStyle/>
        <a:p>
          <a:endParaRPr lang="en-US"/>
        </a:p>
      </dgm:t>
    </dgm:pt>
    <dgm:pt modelId="{5F4AD5A0-FD6E-4C86-BDED-6B0C6ACC2496}">
      <dgm:prSet phldrT="[Text]"/>
      <dgm:spPr/>
      <dgm:t>
        <a:bodyPr/>
        <a:lstStyle/>
        <a:p>
          <a:r>
            <a:rPr lang="tr-TR" dirty="0" smtClean="0"/>
            <a:t>Firmanın/programın verdiği hizmetin belirli bir kalitede yapılacağının garantisidir. </a:t>
          </a:r>
          <a:endParaRPr lang="en-US" dirty="0"/>
        </a:p>
      </dgm:t>
    </dgm:pt>
    <dgm:pt modelId="{0EDCE8EC-7939-4137-95F8-5E4C81EC6C37}" type="parTrans" cxnId="{D4D6C597-F3F4-485B-B1BE-7ED0FB4557E0}">
      <dgm:prSet/>
      <dgm:spPr/>
      <dgm:t>
        <a:bodyPr/>
        <a:lstStyle/>
        <a:p>
          <a:endParaRPr lang="en-US"/>
        </a:p>
      </dgm:t>
    </dgm:pt>
    <dgm:pt modelId="{9DED52D9-57C8-498E-AF7B-6145D57D76F2}" type="sibTrans" cxnId="{D4D6C597-F3F4-485B-B1BE-7ED0FB4557E0}">
      <dgm:prSet/>
      <dgm:spPr/>
      <dgm:t>
        <a:bodyPr/>
        <a:lstStyle/>
        <a:p>
          <a:endParaRPr lang="en-US"/>
        </a:p>
      </dgm:t>
    </dgm:pt>
    <dgm:pt modelId="{99635B06-6FF6-4956-BCEE-C8249772EB60}">
      <dgm:prSet phldrT="[Text]"/>
      <dgm:spPr/>
      <dgm:t>
        <a:bodyPr/>
        <a:lstStyle/>
        <a:p>
          <a:r>
            <a:rPr lang="tr-TR" dirty="0" smtClean="0">
              <a:latin typeface="+mj-lt"/>
            </a:rPr>
            <a:t>bir kuruluşun sertifikaları, ürün ve hizmetlerinin denetimi ile  belirli teknik faaliyetleri gerçekleştirmek için yeterliliğe ve tarafsızlığa sahip olduğunun bağımsız üçüncü kişi tarafından tanınmasıdır.</a:t>
          </a:r>
          <a:endParaRPr lang="en-US" dirty="0"/>
        </a:p>
      </dgm:t>
    </dgm:pt>
    <dgm:pt modelId="{19726B7D-931B-44E9-91FB-EB92298A4D4B}" type="parTrans" cxnId="{FF3D5297-243B-4525-88E1-6795046695F7}">
      <dgm:prSet/>
      <dgm:spPr/>
      <dgm:t>
        <a:bodyPr/>
        <a:lstStyle/>
        <a:p>
          <a:endParaRPr lang="en-US"/>
        </a:p>
      </dgm:t>
    </dgm:pt>
    <dgm:pt modelId="{E762AEEE-FFF6-43F9-B466-3C76A00074C1}" type="sibTrans" cxnId="{FF3D5297-243B-4525-88E1-6795046695F7}">
      <dgm:prSet/>
      <dgm:spPr/>
      <dgm:t>
        <a:bodyPr/>
        <a:lstStyle/>
        <a:p>
          <a:endParaRPr lang="en-US"/>
        </a:p>
      </dgm:t>
    </dgm:pt>
    <dgm:pt modelId="{77CC418C-A1C9-43DC-B095-554B32A09082}">
      <dgm:prSet phldrT="[Text]"/>
      <dgm:spPr/>
      <dgm:t>
        <a:bodyPr/>
        <a:lstStyle/>
        <a:p>
          <a:r>
            <a:rPr lang="tr-TR" dirty="0" smtClean="0"/>
            <a:t>Sertifikasyon</a:t>
          </a:r>
          <a:endParaRPr lang="en-US" dirty="0"/>
        </a:p>
      </dgm:t>
    </dgm:pt>
    <dgm:pt modelId="{2F66E6E2-8BB0-424A-A42A-B54A36468D38}" type="parTrans" cxnId="{237731E7-4B67-4B1F-ADB0-DB20787BA11D}">
      <dgm:prSet/>
      <dgm:spPr/>
      <dgm:t>
        <a:bodyPr/>
        <a:lstStyle/>
        <a:p>
          <a:endParaRPr lang="en-US"/>
        </a:p>
      </dgm:t>
    </dgm:pt>
    <dgm:pt modelId="{23A4BF0C-155E-4AC1-B4AF-BD09751032F6}" type="sibTrans" cxnId="{237731E7-4B67-4B1F-ADB0-DB20787BA11D}">
      <dgm:prSet/>
      <dgm:spPr/>
      <dgm:t>
        <a:bodyPr/>
        <a:lstStyle/>
        <a:p>
          <a:endParaRPr lang="en-US"/>
        </a:p>
      </dgm:t>
    </dgm:pt>
    <dgm:pt modelId="{374E2690-E524-4A48-B4B9-A08670925691}">
      <dgm:prSet phldrT="[Text]"/>
      <dgm:spPr/>
      <dgm:t>
        <a:bodyPr/>
        <a:lstStyle/>
        <a:p>
          <a:r>
            <a:rPr lang="tr-TR" dirty="0" smtClean="0"/>
            <a:t>Birey veya organizasyonun belirlenmiş bir standartta bir işlemi teknik olarak yerine getirebileceğinin üçüncü bir tarafça onaylanmasıdır.</a:t>
          </a:r>
          <a:endParaRPr lang="en-US" dirty="0"/>
        </a:p>
      </dgm:t>
    </dgm:pt>
    <dgm:pt modelId="{2486FD38-06EA-45B4-8A88-3038B160BF51}" type="parTrans" cxnId="{DCC76A34-EAF3-4263-B45F-DA8CD5C6BD85}">
      <dgm:prSet/>
      <dgm:spPr/>
      <dgm:t>
        <a:bodyPr/>
        <a:lstStyle/>
        <a:p>
          <a:endParaRPr lang="en-US"/>
        </a:p>
      </dgm:t>
    </dgm:pt>
    <dgm:pt modelId="{26E06044-BE13-45EC-B0DF-EA25CBA7C911}" type="sibTrans" cxnId="{DCC76A34-EAF3-4263-B45F-DA8CD5C6BD85}">
      <dgm:prSet/>
      <dgm:spPr/>
      <dgm:t>
        <a:bodyPr/>
        <a:lstStyle/>
        <a:p>
          <a:endParaRPr lang="en-US"/>
        </a:p>
      </dgm:t>
    </dgm:pt>
    <dgm:pt modelId="{984DA028-F3C3-4D32-805A-34833A884E55}">
      <dgm:prSet phldrT="[Text]"/>
      <dgm:spPr/>
      <dgm:t>
        <a:bodyPr/>
        <a:lstStyle/>
        <a:p>
          <a:r>
            <a:rPr lang="tr-TR" dirty="0" smtClean="0">
              <a:latin typeface="+mj-lt"/>
            </a:rPr>
            <a:t>Bireyin/ kuruluşun sistem veya ürünlerinin denetimi yoluyla üçüncü taraf onayı ile verilir. </a:t>
          </a:r>
          <a:endParaRPr lang="en-US" dirty="0"/>
        </a:p>
      </dgm:t>
    </dgm:pt>
    <dgm:pt modelId="{F13B06AF-35C2-4687-BF71-DE883FBC39D2}" type="parTrans" cxnId="{B5F993A7-5FA7-43A7-B84C-0789442A1F50}">
      <dgm:prSet/>
      <dgm:spPr/>
      <dgm:t>
        <a:bodyPr/>
        <a:lstStyle/>
        <a:p>
          <a:endParaRPr lang="en-US"/>
        </a:p>
      </dgm:t>
    </dgm:pt>
    <dgm:pt modelId="{A129BF26-DBFB-44F7-8D41-CAE352B6EA6D}" type="sibTrans" cxnId="{B5F993A7-5FA7-43A7-B84C-0789442A1F50}">
      <dgm:prSet/>
      <dgm:spPr/>
      <dgm:t>
        <a:bodyPr/>
        <a:lstStyle/>
        <a:p>
          <a:endParaRPr lang="en-US"/>
        </a:p>
      </dgm:t>
    </dgm:pt>
    <dgm:pt modelId="{871CCAB7-1B9D-4313-BA50-0C8516EA4FC7}">
      <dgm:prSet phldrT="[Text]"/>
      <dgm:spPr/>
      <dgm:t>
        <a:bodyPr/>
        <a:lstStyle/>
        <a:p>
          <a:r>
            <a:rPr lang="tr-TR" dirty="0" smtClean="0"/>
            <a:t>Kayıt</a:t>
          </a:r>
          <a:endParaRPr lang="en-US" dirty="0"/>
        </a:p>
      </dgm:t>
    </dgm:pt>
    <dgm:pt modelId="{0FA152C0-8528-494B-939D-3F8217ADB20E}" type="parTrans" cxnId="{5CEB507B-E2DB-46F3-9FE2-75C2DBBB54C0}">
      <dgm:prSet/>
      <dgm:spPr/>
      <dgm:t>
        <a:bodyPr/>
        <a:lstStyle/>
        <a:p>
          <a:endParaRPr lang="en-US"/>
        </a:p>
      </dgm:t>
    </dgm:pt>
    <dgm:pt modelId="{1DBBB185-A00A-4007-8AE8-00B530F1370E}" type="sibTrans" cxnId="{5CEB507B-E2DB-46F3-9FE2-75C2DBBB54C0}">
      <dgm:prSet/>
      <dgm:spPr/>
      <dgm:t>
        <a:bodyPr/>
        <a:lstStyle/>
        <a:p>
          <a:endParaRPr lang="en-US"/>
        </a:p>
      </dgm:t>
    </dgm:pt>
    <dgm:pt modelId="{E5BE9F75-C65C-4D33-8985-5B993E13FF48}">
      <dgm:prSet phldrT="[Text]"/>
      <dgm:spPr/>
      <dgm:t>
        <a:bodyPr/>
        <a:lstStyle/>
        <a:p>
          <a:r>
            <a:rPr lang="tr-TR" dirty="0" smtClean="0"/>
            <a:t>Yasal zorunluk nedeniyle belirli iş ve eylemleri yapmak için kayıt olunması gerekir. </a:t>
          </a:r>
          <a:endParaRPr lang="en-US" dirty="0"/>
        </a:p>
      </dgm:t>
    </dgm:pt>
    <dgm:pt modelId="{5BD3E742-F000-41D6-B85E-C4F03EAB74C1}" type="parTrans" cxnId="{42EED501-3326-4D42-AFE9-DD627901EFAF}">
      <dgm:prSet/>
      <dgm:spPr/>
      <dgm:t>
        <a:bodyPr/>
        <a:lstStyle/>
        <a:p>
          <a:endParaRPr lang="en-US"/>
        </a:p>
      </dgm:t>
    </dgm:pt>
    <dgm:pt modelId="{6109A66A-967B-4AE7-9DE0-DF8FBE4AE6A8}" type="sibTrans" cxnId="{42EED501-3326-4D42-AFE9-DD627901EFAF}">
      <dgm:prSet/>
      <dgm:spPr/>
      <dgm:t>
        <a:bodyPr/>
        <a:lstStyle/>
        <a:p>
          <a:endParaRPr lang="en-US"/>
        </a:p>
      </dgm:t>
    </dgm:pt>
    <dgm:pt modelId="{9217944E-FC15-4590-949C-4D70836BEFF1}">
      <dgm:prSet phldrT="[Text]"/>
      <dgm:spPr/>
      <dgm:t>
        <a:bodyPr/>
        <a:lstStyle/>
        <a:p>
          <a:r>
            <a:rPr lang="tr-TR" dirty="0" smtClean="0"/>
            <a:t>Verilen hizmetin kalitesi denetlenmez. </a:t>
          </a:r>
          <a:endParaRPr lang="en-US" dirty="0"/>
        </a:p>
      </dgm:t>
    </dgm:pt>
    <dgm:pt modelId="{69787FF4-637D-4656-85DA-6F756F526A1E}" type="parTrans" cxnId="{5D41F3E4-6DDE-45DC-8839-6ED21DC6DB09}">
      <dgm:prSet/>
      <dgm:spPr/>
      <dgm:t>
        <a:bodyPr/>
        <a:lstStyle/>
        <a:p>
          <a:endParaRPr lang="en-US"/>
        </a:p>
      </dgm:t>
    </dgm:pt>
    <dgm:pt modelId="{58C78366-7056-4AB3-8D85-1442E4C19572}" type="sibTrans" cxnId="{5D41F3E4-6DDE-45DC-8839-6ED21DC6DB09}">
      <dgm:prSet/>
      <dgm:spPr/>
      <dgm:t>
        <a:bodyPr/>
        <a:lstStyle/>
        <a:p>
          <a:endParaRPr lang="en-US"/>
        </a:p>
      </dgm:t>
    </dgm:pt>
    <dgm:pt modelId="{9F676C12-4617-441E-B0E2-F4636ED105B9}">
      <dgm:prSet phldrT="[Text]"/>
      <dgm:spPr/>
      <dgm:t>
        <a:bodyPr/>
        <a:lstStyle/>
        <a:p>
          <a:r>
            <a:rPr lang="tr-TR" dirty="0" smtClean="0"/>
            <a:t>Sadece organizasyonlar, firmalar, programlar akredite olabilir</a:t>
          </a:r>
          <a:endParaRPr lang="en-US" dirty="0"/>
        </a:p>
      </dgm:t>
    </dgm:pt>
    <dgm:pt modelId="{37E989A5-D76A-479A-BA1E-B3261523C8E6}" type="parTrans" cxnId="{4D4577CB-7061-466E-8C59-FF0E393F910B}">
      <dgm:prSet/>
      <dgm:spPr/>
      <dgm:t>
        <a:bodyPr/>
        <a:lstStyle/>
        <a:p>
          <a:endParaRPr lang="en-US"/>
        </a:p>
      </dgm:t>
    </dgm:pt>
    <dgm:pt modelId="{459B3C40-D987-4C4C-BF5B-6A3222436423}" type="sibTrans" cxnId="{4D4577CB-7061-466E-8C59-FF0E393F910B}">
      <dgm:prSet/>
      <dgm:spPr/>
      <dgm:t>
        <a:bodyPr/>
        <a:lstStyle/>
        <a:p>
          <a:endParaRPr lang="en-US"/>
        </a:p>
      </dgm:t>
    </dgm:pt>
    <dgm:pt modelId="{AA95CACE-2F6F-4178-9022-1F6B288D966D}">
      <dgm:prSet phldrT="[Text]"/>
      <dgm:spPr/>
      <dgm:t>
        <a:bodyPr/>
        <a:lstStyle/>
        <a:p>
          <a:endParaRPr lang="en-US" dirty="0"/>
        </a:p>
      </dgm:t>
    </dgm:pt>
    <dgm:pt modelId="{E6C1DF27-7F85-4590-82D7-6C350B84CCA7}" type="parTrans" cxnId="{756F8214-73C1-4A35-A025-BFB725A873CF}">
      <dgm:prSet/>
      <dgm:spPr/>
      <dgm:t>
        <a:bodyPr/>
        <a:lstStyle/>
        <a:p>
          <a:endParaRPr lang="en-US"/>
        </a:p>
      </dgm:t>
    </dgm:pt>
    <dgm:pt modelId="{149B7F80-A891-475B-A54D-A4107049DF05}" type="sibTrans" cxnId="{756F8214-73C1-4A35-A025-BFB725A873CF}">
      <dgm:prSet/>
      <dgm:spPr/>
      <dgm:t>
        <a:bodyPr/>
        <a:lstStyle/>
        <a:p>
          <a:endParaRPr lang="en-US"/>
        </a:p>
      </dgm:t>
    </dgm:pt>
    <dgm:pt modelId="{5AA4ECAD-FFA6-4889-89CD-D4751DB5ED63}" type="pres">
      <dgm:prSet presAssocID="{54E3A051-E542-43E2-BA9A-FAB2D40BD257}" presName="linearFlow" presStyleCnt="0">
        <dgm:presLayoutVars>
          <dgm:dir/>
          <dgm:animLvl val="lvl"/>
          <dgm:resizeHandles/>
        </dgm:presLayoutVars>
      </dgm:prSet>
      <dgm:spPr/>
    </dgm:pt>
    <dgm:pt modelId="{261CB234-F268-44D4-86BF-2AA1AEFE4C2B}" type="pres">
      <dgm:prSet presAssocID="{C8436240-8EC6-45ED-8CD8-A70C6DCE829C}" presName="compositeNode" presStyleCnt="0">
        <dgm:presLayoutVars>
          <dgm:bulletEnabled val="1"/>
        </dgm:presLayoutVars>
      </dgm:prSet>
      <dgm:spPr/>
    </dgm:pt>
    <dgm:pt modelId="{1C72EF25-452B-4FC1-B591-7FF79903C0A7}" type="pres">
      <dgm:prSet presAssocID="{C8436240-8EC6-45ED-8CD8-A70C6DCE829C}"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A1706A8E-996A-49FC-9F5D-24ECA189E237}" type="pres">
      <dgm:prSet presAssocID="{C8436240-8EC6-45ED-8CD8-A70C6DCE829C}" presName="childNode" presStyleLbl="node1" presStyleIdx="0" presStyleCnt="3">
        <dgm:presLayoutVars>
          <dgm:bulletEnabled val="1"/>
        </dgm:presLayoutVars>
      </dgm:prSet>
      <dgm:spPr/>
      <dgm:t>
        <a:bodyPr/>
        <a:lstStyle/>
        <a:p>
          <a:endParaRPr lang="en-US"/>
        </a:p>
      </dgm:t>
    </dgm:pt>
    <dgm:pt modelId="{2C90AF6D-0E02-4E94-8E32-53B0A0EA09D3}" type="pres">
      <dgm:prSet presAssocID="{C8436240-8EC6-45ED-8CD8-A70C6DCE829C}" presName="parentNode" presStyleLbl="revTx" presStyleIdx="0" presStyleCnt="3">
        <dgm:presLayoutVars>
          <dgm:chMax val="0"/>
          <dgm:bulletEnabled val="1"/>
        </dgm:presLayoutVars>
      </dgm:prSet>
      <dgm:spPr/>
    </dgm:pt>
    <dgm:pt modelId="{6479928C-DD7A-4DC2-A780-E74E7F0002DC}" type="pres">
      <dgm:prSet presAssocID="{D02657E6-420A-4827-AA71-AC77F06BBD72}" presName="sibTrans" presStyleCnt="0"/>
      <dgm:spPr/>
    </dgm:pt>
    <dgm:pt modelId="{C7ECD57C-FC9F-4EF4-A5F1-E904D72923C9}" type="pres">
      <dgm:prSet presAssocID="{77CC418C-A1C9-43DC-B095-554B32A09082}" presName="compositeNode" presStyleCnt="0">
        <dgm:presLayoutVars>
          <dgm:bulletEnabled val="1"/>
        </dgm:presLayoutVars>
      </dgm:prSet>
      <dgm:spPr/>
    </dgm:pt>
    <dgm:pt modelId="{0FB8B3DD-B0EC-40AC-8D41-620C459879AC}" type="pres">
      <dgm:prSet presAssocID="{77CC418C-A1C9-43DC-B095-554B32A09082}"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C9F5CE5A-BCEF-4910-AF06-974F7AE1EA13}" type="pres">
      <dgm:prSet presAssocID="{77CC418C-A1C9-43DC-B095-554B32A09082}" presName="childNode" presStyleLbl="node1" presStyleIdx="1" presStyleCnt="3">
        <dgm:presLayoutVars>
          <dgm:bulletEnabled val="1"/>
        </dgm:presLayoutVars>
      </dgm:prSet>
      <dgm:spPr/>
      <dgm:t>
        <a:bodyPr/>
        <a:lstStyle/>
        <a:p>
          <a:endParaRPr lang="en-US"/>
        </a:p>
      </dgm:t>
    </dgm:pt>
    <dgm:pt modelId="{E0713F46-EE04-4348-A15C-228D9A8A108C}" type="pres">
      <dgm:prSet presAssocID="{77CC418C-A1C9-43DC-B095-554B32A09082}" presName="parentNode" presStyleLbl="revTx" presStyleIdx="1" presStyleCnt="3">
        <dgm:presLayoutVars>
          <dgm:chMax val="0"/>
          <dgm:bulletEnabled val="1"/>
        </dgm:presLayoutVars>
      </dgm:prSet>
      <dgm:spPr/>
      <dgm:t>
        <a:bodyPr/>
        <a:lstStyle/>
        <a:p>
          <a:endParaRPr lang="en-US"/>
        </a:p>
      </dgm:t>
    </dgm:pt>
    <dgm:pt modelId="{6DF37968-8FC8-45A7-A0FC-841B93291994}" type="pres">
      <dgm:prSet presAssocID="{23A4BF0C-155E-4AC1-B4AF-BD09751032F6}" presName="sibTrans" presStyleCnt="0"/>
      <dgm:spPr/>
    </dgm:pt>
    <dgm:pt modelId="{48FDFD0A-C7C1-462D-B19F-32AC6FD6A0A1}" type="pres">
      <dgm:prSet presAssocID="{871CCAB7-1B9D-4313-BA50-0C8516EA4FC7}" presName="compositeNode" presStyleCnt="0">
        <dgm:presLayoutVars>
          <dgm:bulletEnabled val="1"/>
        </dgm:presLayoutVars>
      </dgm:prSet>
      <dgm:spPr/>
    </dgm:pt>
    <dgm:pt modelId="{29B622AF-57E3-4203-85D7-7796C79DBBC5}" type="pres">
      <dgm:prSet presAssocID="{871CCAB7-1B9D-4313-BA50-0C8516EA4FC7}"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E4BF4069-85CD-4FED-94B5-21AAA867E0BC}" type="pres">
      <dgm:prSet presAssocID="{871CCAB7-1B9D-4313-BA50-0C8516EA4FC7}" presName="childNode" presStyleLbl="node1" presStyleIdx="2" presStyleCnt="3">
        <dgm:presLayoutVars>
          <dgm:bulletEnabled val="1"/>
        </dgm:presLayoutVars>
      </dgm:prSet>
      <dgm:spPr/>
      <dgm:t>
        <a:bodyPr/>
        <a:lstStyle/>
        <a:p>
          <a:endParaRPr lang="en-US"/>
        </a:p>
      </dgm:t>
    </dgm:pt>
    <dgm:pt modelId="{9D08302A-93D5-42CC-B796-15DA4CF795D2}" type="pres">
      <dgm:prSet presAssocID="{871CCAB7-1B9D-4313-BA50-0C8516EA4FC7}" presName="parentNode" presStyleLbl="revTx" presStyleIdx="2" presStyleCnt="3">
        <dgm:presLayoutVars>
          <dgm:chMax val="0"/>
          <dgm:bulletEnabled val="1"/>
        </dgm:presLayoutVars>
      </dgm:prSet>
      <dgm:spPr/>
    </dgm:pt>
  </dgm:ptLst>
  <dgm:cxnLst>
    <dgm:cxn modelId="{BBF3CBA1-BE80-47CC-BC70-AF94F2F09B45}" type="presOf" srcId="{374E2690-E524-4A48-B4B9-A08670925691}" destId="{C9F5CE5A-BCEF-4910-AF06-974F7AE1EA13}" srcOrd="0" destOrd="0" presId="urn:microsoft.com/office/officeart/2005/8/layout/hList2"/>
    <dgm:cxn modelId="{7C945C78-8A40-441A-BD73-FA14489F5CA2}" srcId="{54E3A051-E542-43E2-BA9A-FAB2D40BD257}" destId="{C8436240-8EC6-45ED-8CD8-A70C6DCE829C}" srcOrd="0" destOrd="0" parTransId="{6F72AA19-552F-408D-A307-907031005FB1}" sibTransId="{D02657E6-420A-4827-AA71-AC77F06BBD72}"/>
    <dgm:cxn modelId="{4D4577CB-7061-466E-8C59-FF0E393F910B}" srcId="{C8436240-8EC6-45ED-8CD8-A70C6DCE829C}" destId="{9F676C12-4617-441E-B0E2-F4636ED105B9}" srcOrd="2" destOrd="0" parTransId="{37E989A5-D76A-479A-BA1E-B3261523C8E6}" sibTransId="{459B3C40-D987-4C4C-BF5B-6A3222436423}"/>
    <dgm:cxn modelId="{0765C53D-D3F4-488D-A72E-A9797229B34C}" type="presOf" srcId="{54E3A051-E542-43E2-BA9A-FAB2D40BD257}" destId="{5AA4ECAD-FFA6-4889-89CD-D4751DB5ED63}" srcOrd="0" destOrd="0" presId="urn:microsoft.com/office/officeart/2005/8/layout/hList2"/>
    <dgm:cxn modelId="{831C7293-24AC-4CD8-ACD5-EEA42A975851}" type="presOf" srcId="{9217944E-FC15-4590-949C-4D70836BEFF1}" destId="{E4BF4069-85CD-4FED-94B5-21AAA867E0BC}" srcOrd="0" destOrd="1" presId="urn:microsoft.com/office/officeart/2005/8/layout/hList2"/>
    <dgm:cxn modelId="{617E42A2-1D5B-4FD0-8552-67AD6DA5DC4B}" type="presOf" srcId="{C8436240-8EC6-45ED-8CD8-A70C6DCE829C}" destId="{2C90AF6D-0E02-4E94-8E32-53B0A0EA09D3}" srcOrd="0" destOrd="0" presId="urn:microsoft.com/office/officeart/2005/8/layout/hList2"/>
    <dgm:cxn modelId="{B57B8A04-14E7-4BF6-9D09-384A5F011C7B}" type="presOf" srcId="{E5BE9F75-C65C-4D33-8985-5B993E13FF48}" destId="{E4BF4069-85CD-4FED-94B5-21AAA867E0BC}" srcOrd="0" destOrd="0" presId="urn:microsoft.com/office/officeart/2005/8/layout/hList2"/>
    <dgm:cxn modelId="{B5F993A7-5FA7-43A7-B84C-0789442A1F50}" srcId="{77CC418C-A1C9-43DC-B095-554B32A09082}" destId="{984DA028-F3C3-4D32-805A-34833A884E55}" srcOrd="1" destOrd="0" parTransId="{F13B06AF-35C2-4687-BF71-DE883FBC39D2}" sibTransId="{A129BF26-DBFB-44F7-8D41-CAE352B6EA6D}"/>
    <dgm:cxn modelId="{1384FAC0-6A84-4C78-B3E1-BDC3C132C3EF}" type="presOf" srcId="{5F4AD5A0-FD6E-4C86-BDED-6B0C6ACC2496}" destId="{A1706A8E-996A-49FC-9F5D-24ECA189E237}" srcOrd="0" destOrd="0" presId="urn:microsoft.com/office/officeart/2005/8/layout/hList2"/>
    <dgm:cxn modelId="{8375A16E-BF1F-47C0-96A4-CDF2756141FF}" type="presOf" srcId="{871CCAB7-1B9D-4313-BA50-0C8516EA4FC7}" destId="{9D08302A-93D5-42CC-B796-15DA4CF795D2}" srcOrd="0" destOrd="0" presId="urn:microsoft.com/office/officeart/2005/8/layout/hList2"/>
    <dgm:cxn modelId="{237731E7-4B67-4B1F-ADB0-DB20787BA11D}" srcId="{54E3A051-E542-43E2-BA9A-FAB2D40BD257}" destId="{77CC418C-A1C9-43DC-B095-554B32A09082}" srcOrd="1" destOrd="0" parTransId="{2F66E6E2-8BB0-424A-A42A-B54A36468D38}" sibTransId="{23A4BF0C-155E-4AC1-B4AF-BD09751032F6}"/>
    <dgm:cxn modelId="{1D06F09E-76CD-40E0-9FBF-F9E9716DE346}" type="presOf" srcId="{99635B06-6FF6-4956-BCEE-C8249772EB60}" destId="{A1706A8E-996A-49FC-9F5D-24ECA189E237}" srcOrd="0" destOrd="1" presId="urn:microsoft.com/office/officeart/2005/8/layout/hList2"/>
    <dgm:cxn modelId="{5D41F3E4-6DDE-45DC-8839-6ED21DC6DB09}" srcId="{871CCAB7-1B9D-4313-BA50-0C8516EA4FC7}" destId="{9217944E-FC15-4590-949C-4D70836BEFF1}" srcOrd="1" destOrd="0" parTransId="{69787FF4-637D-4656-85DA-6F756F526A1E}" sibTransId="{58C78366-7056-4AB3-8D85-1442E4C19572}"/>
    <dgm:cxn modelId="{5E92E8C0-7D81-407B-ADB7-4E9C7A09B0C8}" type="presOf" srcId="{984DA028-F3C3-4D32-805A-34833A884E55}" destId="{C9F5CE5A-BCEF-4910-AF06-974F7AE1EA13}" srcOrd="0" destOrd="1" presId="urn:microsoft.com/office/officeart/2005/8/layout/hList2"/>
    <dgm:cxn modelId="{D4D6C597-F3F4-485B-B1BE-7ED0FB4557E0}" srcId="{C8436240-8EC6-45ED-8CD8-A70C6DCE829C}" destId="{5F4AD5A0-FD6E-4C86-BDED-6B0C6ACC2496}" srcOrd="0" destOrd="0" parTransId="{0EDCE8EC-7939-4137-95F8-5E4C81EC6C37}" sibTransId="{9DED52D9-57C8-498E-AF7B-6145D57D76F2}"/>
    <dgm:cxn modelId="{DCC76A34-EAF3-4263-B45F-DA8CD5C6BD85}" srcId="{77CC418C-A1C9-43DC-B095-554B32A09082}" destId="{374E2690-E524-4A48-B4B9-A08670925691}" srcOrd="0" destOrd="0" parTransId="{2486FD38-06EA-45B4-8A88-3038B160BF51}" sibTransId="{26E06044-BE13-45EC-B0DF-EA25CBA7C911}"/>
    <dgm:cxn modelId="{5CEB507B-E2DB-46F3-9FE2-75C2DBBB54C0}" srcId="{54E3A051-E542-43E2-BA9A-FAB2D40BD257}" destId="{871CCAB7-1B9D-4313-BA50-0C8516EA4FC7}" srcOrd="2" destOrd="0" parTransId="{0FA152C0-8528-494B-939D-3F8217ADB20E}" sibTransId="{1DBBB185-A00A-4007-8AE8-00B530F1370E}"/>
    <dgm:cxn modelId="{674344D6-9C2C-45E9-9202-522A62B758BE}" type="presOf" srcId="{9F676C12-4617-441E-B0E2-F4636ED105B9}" destId="{A1706A8E-996A-49FC-9F5D-24ECA189E237}" srcOrd="0" destOrd="2" presId="urn:microsoft.com/office/officeart/2005/8/layout/hList2"/>
    <dgm:cxn modelId="{FF3D5297-243B-4525-88E1-6795046695F7}" srcId="{C8436240-8EC6-45ED-8CD8-A70C6DCE829C}" destId="{99635B06-6FF6-4956-BCEE-C8249772EB60}" srcOrd="1" destOrd="0" parTransId="{19726B7D-931B-44E9-91FB-EB92298A4D4B}" sibTransId="{E762AEEE-FFF6-43F9-B466-3C76A00074C1}"/>
    <dgm:cxn modelId="{7D5E55E8-CB8E-4E16-AF6C-8FB674CF5568}" type="presOf" srcId="{AA95CACE-2F6F-4178-9022-1F6B288D966D}" destId="{E4BF4069-85CD-4FED-94B5-21AAA867E0BC}" srcOrd="0" destOrd="2" presId="urn:microsoft.com/office/officeart/2005/8/layout/hList2"/>
    <dgm:cxn modelId="{42EED501-3326-4D42-AFE9-DD627901EFAF}" srcId="{871CCAB7-1B9D-4313-BA50-0C8516EA4FC7}" destId="{E5BE9F75-C65C-4D33-8985-5B993E13FF48}" srcOrd="0" destOrd="0" parTransId="{5BD3E742-F000-41D6-B85E-C4F03EAB74C1}" sibTransId="{6109A66A-967B-4AE7-9DE0-DF8FBE4AE6A8}"/>
    <dgm:cxn modelId="{756F8214-73C1-4A35-A025-BFB725A873CF}" srcId="{871CCAB7-1B9D-4313-BA50-0C8516EA4FC7}" destId="{AA95CACE-2F6F-4178-9022-1F6B288D966D}" srcOrd="2" destOrd="0" parTransId="{E6C1DF27-7F85-4590-82D7-6C350B84CCA7}" sibTransId="{149B7F80-A891-475B-A54D-A4107049DF05}"/>
    <dgm:cxn modelId="{0801C4EC-FA1B-461A-838F-03FAD936BB1E}" type="presOf" srcId="{77CC418C-A1C9-43DC-B095-554B32A09082}" destId="{E0713F46-EE04-4348-A15C-228D9A8A108C}" srcOrd="0" destOrd="0" presId="urn:microsoft.com/office/officeart/2005/8/layout/hList2"/>
    <dgm:cxn modelId="{D30197CE-ECDA-4ED7-B61E-325BA9E9AE3C}" type="presParOf" srcId="{5AA4ECAD-FFA6-4889-89CD-D4751DB5ED63}" destId="{261CB234-F268-44D4-86BF-2AA1AEFE4C2B}" srcOrd="0" destOrd="0" presId="urn:microsoft.com/office/officeart/2005/8/layout/hList2"/>
    <dgm:cxn modelId="{29AFD59B-9353-4E3A-AD41-C442E77C1664}" type="presParOf" srcId="{261CB234-F268-44D4-86BF-2AA1AEFE4C2B}" destId="{1C72EF25-452B-4FC1-B591-7FF79903C0A7}" srcOrd="0" destOrd="0" presId="urn:microsoft.com/office/officeart/2005/8/layout/hList2"/>
    <dgm:cxn modelId="{D14A89BD-07EC-4959-870A-2C824E6D816A}" type="presParOf" srcId="{261CB234-F268-44D4-86BF-2AA1AEFE4C2B}" destId="{A1706A8E-996A-49FC-9F5D-24ECA189E237}" srcOrd="1" destOrd="0" presId="urn:microsoft.com/office/officeart/2005/8/layout/hList2"/>
    <dgm:cxn modelId="{03A8CB8E-3E9E-44EF-B5BF-93A2FC42623F}" type="presParOf" srcId="{261CB234-F268-44D4-86BF-2AA1AEFE4C2B}" destId="{2C90AF6D-0E02-4E94-8E32-53B0A0EA09D3}" srcOrd="2" destOrd="0" presId="urn:microsoft.com/office/officeart/2005/8/layout/hList2"/>
    <dgm:cxn modelId="{3991E559-119F-4209-98A3-6F0522BCE7FC}" type="presParOf" srcId="{5AA4ECAD-FFA6-4889-89CD-D4751DB5ED63}" destId="{6479928C-DD7A-4DC2-A780-E74E7F0002DC}" srcOrd="1" destOrd="0" presId="urn:microsoft.com/office/officeart/2005/8/layout/hList2"/>
    <dgm:cxn modelId="{DDD6FE19-E107-4779-B64D-56214EB01919}" type="presParOf" srcId="{5AA4ECAD-FFA6-4889-89CD-D4751DB5ED63}" destId="{C7ECD57C-FC9F-4EF4-A5F1-E904D72923C9}" srcOrd="2" destOrd="0" presId="urn:microsoft.com/office/officeart/2005/8/layout/hList2"/>
    <dgm:cxn modelId="{454E0C49-956E-4E2C-8EE6-8B3F397FC69E}" type="presParOf" srcId="{C7ECD57C-FC9F-4EF4-A5F1-E904D72923C9}" destId="{0FB8B3DD-B0EC-40AC-8D41-620C459879AC}" srcOrd="0" destOrd="0" presId="urn:microsoft.com/office/officeart/2005/8/layout/hList2"/>
    <dgm:cxn modelId="{8061D860-8C9D-4CE1-B026-FB948FDE77A2}" type="presParOf" srcId="{C7ECD57C-FC9F-4EF4-A5F1-E904D72923C9}" destId="{C9F5CE5A-BCEF-4910-AF06-974F7AE1EA13}" srcOrd="1" destOrd="0" presId="urn:microsoft.com/office/officeart/2005/8/layout/hList2"/>
    <dgm:cxn modelId="{1795A945-A3BB-4872-AF94-17DBD42C19FE}" type="presParOf" srcId="{C7ECD57C-FC9F-4EF4-A5F1-E904D72923C9}" destId="{E0713F46-EE04-4348-A15C-228D9A8A108C}" srcOrd="2" destOrd="0" presId="urn:microsoft.com/office/officeart/2005/8/layout/hList2"/>
    <dgm:cxn modelId="{295F379B-A8E6-417D-8D2E-DFB1261E31B1}" type="presParOf" srcId="{5AA4ECAD-FFA6-4889-89CD-D4751DB5ED63}" destId="{6DF37968-8FC8-45A7-A0FC-841B93291994}" srcOrd="3" destOrd="0" presId="urn:microsoft.com/office/officeart/2005/8/layout/hList2"/>
    <dgm:cxn modelId="{6E20DD87-E2D9-4B19-811B-EE230D4B6444}" type="presParOf" srcId="{5AA4ECAD-FFA6-4889-89CD-D4751DB5ED63}" destId="{48FDFD0A-C7C1-462D-B19F-32AC6FD6A0A1}" srcOrd="4" destOrd="0" presId="urn:microsoft.com/office/officeart/2005/8/layout/hList2"/>
    <dgm:cxn modelId="{BEB27E30-0ADD-4C61-8C3E-82652C42B90B}" type="presParOf" srcId="{48FDFD0A-C7C1-462D-B19F-32AC6FD6A0A1}" destId="{29B622AF-57E3-4203-85D7-7796C79DBBC5}" srcOrd="0" destOrd="0" presId="urn:microsoft.com/office/officeart/2005/8/layout/hList2"/>
    <dgm:cxn modelId="{AC74B0AF-A357-49C2-AADA-1281F65D82C1}" type="presParOf" srcId="{48FDFD0A-C7C1-462D-B19F-32AC6FD6A0A1}" destId="{E4BF4069-85CD-4FED-94B5-21AAA867E0BC}" srcOrd="1" destOrd="0" presId="urn:microsoft.com/office/officeart/2005/8/layout/hList2"/>
    <dgm:cxn modelId="{3AF92250-E2B6-4D53-AB65-1FB18684D2F2}" type="presParOf" srcId="{48FDFD0A-C7C1-462D-B19F-32AC6FD6A0A1}" destId="{9D08302A-93D5-42CC-B796-15DA4CF795D2}"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16F2EA-6059-46BD-8071-0E5421D64E19}" type="doc">
      <dgm:prSet loTypeId="urn:microsoft.com/office/officeart/2011/layout/RadialPictureList#2" loCatId="officeonline" qsTypeId="urn:microsoft.com/office/officeart/2005/8/quickstyle/simple3" qsCatId="simple" csTypeId="urn:microsoft.com/office/officeart/2005/8/colors/accent1_2" csCatId="accent1" phldr="1"/>
      <dgm:spPr/>
      <dgm:t>
        <a:bodyPr/>
        <a:lstStyle/>
        <a:p>
          <a:endParaRPr lang="tr-TR"/>
        </a:p>
      </dgm:t>
    </dgm:pt>
    <dgm:pt modelId="{93506A7C-7959-4814-A438-1E16DBBB3CB1}">
      <dgm:prSet phldrT="[Metin]"/>
      <dgm:spPr/>
      <dgm:t>
        <a:bodyPr/>
        <a:lstStyle/>
        <a:p>
          <a:r>
            <a:rPr lang="tr-TR" dirty="0" smtClean="0"/>
            <a:t>5 personel</a:t>
          </a:r>
          <a:endParaRPr lang="tr-TR" dirty="0"/>
        </a:p>
      </dgm:t>
    </dgm:pt>
    <dgm:pt modelId="{CB37E6AD-21E4-4837-8E03-D2AAE3465C0C}" type="parTrans" cxnId="{11312C4E-078B-4DE5-964C-AF21F188F6D3}">
      <dgm:prSet/>
      <dgm:spPr/>
      <dgm:t>
        <a:bodyPr/>
        <a:lstStyle/>
        <a:p>
          <a:endParaRPr lang="tr-TR"/>
        </a:p>
      </dgm:t>
    </dgm:pt>
    <dgm:pt modelId="{54E84861-973D-417E-9956-8CCB152442B0}" type="sibTrans" cxnId="{11312C4E-078B-4DE5-964C-AF21F188F6D3}">
      <dgm:prSet/>
      <dgm:spPr/>
      <dgm:t>
        <a:bodyPr/>
        <a:lstStyle/>
        <a:p>
          <a:endParaRPr lang="tr-TR"/>
        </a:p>
      </dgm:t>
    </dgm:pt>
    <dgm:pt modelId="{9DC10ECC-BB51-44CC-9233-868D07B82E93}">
      <dgm:prSet phldrT="[Metin]" custT="1"/>
      <dgm:spPr/>
      <dgm:t>
        <a:bodyPr/>
        <a:lstStyle/>
        <a:p>
          <a:r>
            <a:rPr lang="tr-TR" sz="1400" b="1" dirty="0" smtClean="0">
              <a:solidFill>
                <a:schemeClr val="tx2">
                  <a:lumMod val="75000"/>
                </a:schemeClr>
              </a:solidFill>
            </a:rPr>
            <a:t>a) İki Çevre Mühendisi </a:t>
          </a:r>
          <a:endParaRPr lang="tr-TR" sz="1400" b="1" dirty="0">
            <a:solidFill>
              <a:schemeClr val="tx2">
                <a:lumMod val="75000"/>
              </a:schemeClr>
            </a:solidFill>
          </a:endParaRPr>
        </a:p>
        <a:p>
          <a:r>
            <a:rPr lang="tr-TR" sz="1400" b="0" dirty="0">
              <a:solidFill>
                <a:schemeClr val="tx2">
                  <a:lumMod val="75000"/>
                </a:schemeClr>
              </a:solidFill>
            </a:rPr>
            <a:t>en az 5 </a:t>
          </a:r>
          <a:r>
            <a:rPr lang="tr-TR" sz="1400" b="0" dirty="0" smtClean="0">
              <a:solidFill>
                <a:schemeClr val="tx2">
                  <a:lumMod val="75000"/>
                </a:schemeClr>
              </a:solidFill>
            </a:rPr>
            <a:t>yıl tecrübe ve 25 ÇED/PTD, veya 10 adet </a:t>
          </a:r>
          <a:r>
            <a:rPr lang="tr-TR" sz="1400" b="0" dirty="0" err="1" smtClean="0">
              <a:solidFill>
                <a:schemeClr val="tx2">
                  <a:lumMod val="75000"/>
                </a:schemeClr>
              </a:solidFill>
            </a:rPr>
            <a:t>İDK’ya</a:t>
          </a:r>
          <a:r>
            <a:rPr lang="tr-TR" sz="1400" b="0" dirty="0" smtClean="0">
              <a:solidFill>
                <a:schemeClr val="tx2">
                  <a:lumMod val="75000"/>
                </a:schemeClr>
              </a:solidFill>
            </a:rPr>
            <a:t> katılmış</a:t>
          </a:r>
          <a:endParaRPr lang="tr-TR" sz="1400" b="0" dirty="0">
            <a:solidFill>
              <a:schemeClr val="tx2">
                <a:lumMod val="75000"/>
              </a:schemeClr>
            </a:solidFill>
          </a:endParaRPr>
        </a:p>
      </dgm:t>
    </dgm:pt>
    <dgm:pt modelId="{B80B35E6-4AAB-4BDE-8810-810A74274D4F}" type="parTrans" cxnId="{2BDB8DD1-A101-4BFB-855C-E866AD6E1C06}">
      <dgm:prSet/>
      <dgm:spPr/>
      <dgm:t>
        <a:bodyPr/>
        <a:lstStyle/>
        <a:p>
          <a:endParaRPr lang="tr-TR"/>
        </a:p>
      </dgm:t>
    </dgm:pt>
    <dgm:pt modelId="{B56CB4D4-749C-4CEF-AF4D-1EAF25334AE2}" type="sibTrans" cxnId="{2BDB8DD1-A101-4BFB-855C-E866AD6E1C06}">
      <dgm:prSet/>
      <dgm:spPr/>
      <dgm:t>
        <a:bodyPr/>
        <a:lstStyle/>
        <a:p>
          <a:endParaRPr lang="tr-TR"/>
        </a:p>
      </dgm:t>
    </dgm:pt>
    <dgm:pt modelId="{68BE7F96-6139-45DE-8D85-833D58B5ECA8}">
      <dgm:prSet phldrT="[Metin]" custT="1"/>
      <dgm:spPr/>
      <dgm:t>
        <a:bodyPr/>
        <a:lstStyle/>
        <a:p>
          <a:r>
            <a:rPr lang="tr-TR" sz="1400" b="1" dirty="0" smtClean="0">
              <a:solidFill>
                <a:schemeClr val="tx2">
                  <a:lumMod val="75000"/>
                </a:schemeClr>
              </a:solidFill>
            </a:rPr>
            <a:t>c) Bir Koordinatör </a:t>
          </a:r>
          <a:r>
            <a:rPr lang="tr-TR" sz="1400" b="0" dirty="0" smtClean="0">
              <a:solidFill>
                <a:schemeClr val="tx2">
                  <a:lumMod val="75000"/>
                </a:schemeClr>
              </a:solidFill>
            </a:rPr>
            <a:t>A ve B bendinde en az 3 yıl tecrübe</a:t>
          </a:r>
        </a:p>
        <a:p>
          <a:r>
            <a:rPr lang="tr-TR" sz="1400" b="0" dirty="0" smtClean="0">
              <a:solidFill>
                <a:schemeClr val="tx2">
                  <a:lumMod val="75000"/>
                </a:schemeClr>
              </a:solidFill>
            </a:rPr>
            <a:t>Bu bentlerden birinde en az 5 nihai ÇED</a:t>
          </a:r>
          <a:endParaRPr lang="tr-TR" sz="1400" b="0" dirty="0">
            <a:solidFill>
              <a:schemeClr val="tx2">
                <a:lumMod val="75000"/>
              </a:schemeClr>
            </a:solidFill>
          </a:endParaRPr>
        </a:p>
      </dgm:t>
    </dgm:pt>
    <dgm:pt modelId="{D67CE751-442B-4496-9C83-64F8BC690732}" type="parTrans" cxnId="{04D25DB1-F716-4BE0-9384-35663046AF11}">
      <dgm:prSet/>
      <dgm:spPr/>
      <dgm:t>
        <a:bodyPr/>
        <a:lstStyle/>
        <a:p>
          <a:endParaRPr lang="tr-TR"/>
        </a:p>
      </dgm:t>
    </dgm:pt>
    <dgm:pt modelId="{52938893-D270-4510-AB5D-63D7639F020B}" type="sibTrans" cxnId="{04D25DB1-F716-4BE0-9384-35663046AF11}">
      <dgm:prSet/>
      <dgm:spPr/>
      <dgm:t>
        <a:bodyPr/>
        <a:lstStyle/>
        <a:p>
          <a:endParaRPr lang="tr-TR"/>
        </a:p>
      </dgm:t>
    </dgm:pt>
    <dgm:pt modelId="{A5E8844E-3D22-4EB2-8785-037FBC33BB35}">
      <dgm:prSet phldrT="[Metin]" custT="1"/>
      <dgm:spPr/>
      <dgm:t>
        <a:bodyPr/>
        <a:lstStyle/>
        <a:p>
          <a:r>
            <a:rPr lang="tr-TR" sz="1400" b="1" dirty="0" smtClean="0">
              <a:solidFill>
                <a:schemeClr val="tx2">
                  <a:lumMod val="75000"/>
                </a:schemeClr>
              </a:solidFill>
            </a:rPr>
            <a:t>b) </a:t>
          </a:r>
          <a:r>
            <a:rPr lang="tr-TR" sz="1400" b="0" dirty="0" smtClean="0">
              <a:solidFill>
                <a:schemeClr val="tx2">
                  <a:lumMod val="75000"/>
                </a:schemeClr>
              </a:solidFill>
            </a:rPr>
            <a:t>Çevre mühendisliği harici </a:t>
          </a:r>
          <a:r>
            <a:rPr lang="tr-TR" sz="1400" b="1" dirty="0" smtClean="0">
              <a:solidFill>
                <a:schemeClr val="tx2">
                  <a:lumMod val="75000"/>
                </a:schemeClr>
              </a:solidFill>
            </a:rPr>
            <a:t>İki personel</a:t>
          </a:r>
        </a:p>
        <a:p>
          <a:r>
            <a:rPr lang="tr-TR" sz="1400" b="0" dirty="0" smtClean="0">
              <a:solidFill>
                <a:schemeClr val="tx2">
                  <a:lumMod val="75000"/>
                </a:schemeClr>
              </a:solidFill>
            </a:rPr>
            <a:t>en az 5 yıl tecrübe ve 25 ÇED/PTD, veya 10 adet </a:t>
          </a:r>
          <a:r>
            <a:rPr lang="tr-TR" sz="1400" b="0" dirty="0" err="1" smtClean="0">
              <a:solidFill>
                <a:schemeClr val="tx2">
                  <a:lumMod val="75000"/>
                </a:schemeClr>
              </a:solidFill>
            </a:rPr>
            <a:t>İDK’ya</a:t>
          </a:r>
          <a:r>
            <a:rPr lang="tr-TR" sz="1400" b="0" dirty="0" smtClean="0">
              <a:solidFill>
                <a:schemeClr val="tx2">
                  <a:lumMod val="75000"/>
                </a:schemeClr>
              </a:solidFill>
            </a:rPr>
            <a:t> katılmış </a:t>
          </a:r>
          <a:endParaRPr lang="tr-TR" sz="1400" b="0" dirty="0">
            <a:solidFill>
              <a:schemeClr val="tx2">
                <a:lumMod val="75000"/>
              </a:schemeClr>
            </a:solidFill>
          </a:endParaRPr>
        </a:p>
      </dgm:t>
    </dgm:pt>
    <dgm:pt modelId="{CF396F61-D509-445E-A43C-65584AD2D282}" type="sibTrans" cxnId="{2266DD0B-533A-4B41-95C1-D11E937A3698}">
      <dgm:prSet/>
      <dgm:spPr/>
      <dgm:t>
        <a:bodyPr/>
        <a:lstStyle/>
        <a:p>
          <a:endParaRPr lang="tr-TR"/>
        </a:p>
      </dgm:t>
    </dgm:pt>
    <dgm:pt modelId="{33EDDE52-6C52-4852-B0C9-D7C040945123}" type="parTrans" cxnId="{2266DD0B-533A-4B41-95C1-D11E937A3698}">
      <dgm:prSet/>
      <dgm:spPr/>
      <dgm:t>
        <a:bodyPr/>
        <a:lstStyle/>
        <a:p>
          <a:endParaRPr lang="tr-TR"/>
        </a:p>
      </dgm:t>
    </dgm:pt>
    <dgm:pt modelId="{E818CB3B-B537-4733-995A-E7A8ED74E736}" type="pres">
      <dgm:prSet presAssocID="{8116F2EA-6059-46BD-8071-0E5421D64E19}" presName="Name0" presStyleCnt="0">
        <dgm:presLayoutVars>
          <dgm:chMax val="1"/>
          <dgm:chPref val="1"/>
          <dgm:dir/>
          <dgm:resizeHandles/>
        </dgm:presLayoutVars>
      </dgm:prSet>
      <dgm:spPr/>
      <dgm:t>
        <a:bodyPr/>
        <a:lstStyle/>
        <a:p>
          <a:endParaRPr lang="tr-TR"/>
        </a:p>
      </dgm:t>
    </dgm:pt>
    <dgm:pt modelId="{9ED4673C-1E07-4C21-B198-065C0682A518}" type="pres">
      <dgm:prSet presAssocID="{93506A7C-7959-4814-A438-1E16DBBB3CB1}" presName="Parent" presStyleLbl="node1" presStyleIdx="0" presStyleCnt="2" custLinFactNeighborX="-67613" custLinFactNeighborY="-2697">
        <dgm:presLayoutVars>
          <dgm:chMax val="4"/>
          <dgm:chPref val="3"/>
        </dgm:presLayoutVars>
      </dgm:prSet>
      <dgm:spPr/>
      <dgm:t>
        <a:bodyPr/>
        <a:lstStyle/>
        <a:p>
          <a:endParaRPr lang="tr-TR"/>
        </a:p>
      </dgm:t>
    </dgm:pt>
    <dgm:pt modelId="{4F177433-9603-4B9F-A7A7-BAC6F1E5DCC3}" type="pres">
      <dgm:prSet presAssocID="{9DC10ECC-BB51-44CC-9233-868D07B82E93}" presName="Accent" presStyleLbl="node1" presStyleIdx="1" presStyleCnt="2" custLinFactNeighborX="-48563" custLinFactNeighborY="936"/>
      <dgm:spPr/>
    </dgm:pt>
    <dgm:pt modelId="{C14D6F09-3F52-4C3B-BDD4-7FBC3945EF4F}" type="pres">
      <dgm:prSet presAssocID="{9DC10ECC-BB51-44CC-9233-868D07B82E93}" presName="Image1" presStyleLbl="fgImgPlace1" presStyleIdx="0" presStyleCnt="3" custLinFactNeighborX="-91002" custLinFactNeighborY="-10358"/>
      <dgm:spPr>
        <a:blipFill>
          <a:blip xmlns:r="http://schemas.openxmlformats.org/officeDocument/2006/relationships" r:embed="rId1">
            <a:extLst>
              <a:ext uri="{28A0092B-C50C-407E-A947-70E740481C1C}">
                <a14:useLocalDpi xmlns:a14="http://schemas.microsoft.com/office/drawing/2010/main" val="0"/>
              </a:ext>
            </a:extLst>
          </a:blip>
          <a:srcRect/>
          <a:stretch>
            <a:fillRect l="-28000" r="-28000"/>
          </a:stretch>
        </a:blipFill>
      </dgm:spPr>
      <dgm:t>
        <a:bodyPr/>
        <a:lstStyle/>
        <a:p>
          <a:endParaRPr lang="tr-TR"/>
        </a:p>
      </dgm:t>
    </dgm:pt>
    <dgm:pt modelId="{FCE44BD1-267A-41EA-8C2C-EB1C3C41AE7F}" type="pres">
      <dgm:prSet presAssocID="{9DC10ECC-BB51-44CC-9233-868D07B82E93}" presName="Child1" presStyleLbl="revTx" presStyleIdx="0" presStyleCnt="3" custScaleX="195040" custLinFactNeighborX="-19730" custLinFactNeighborY="-5562">
        <dgm:presLayoutVars>
          <dgm:chMax val="0"/>
          <dgm:chPref val="0"/>
          <dgm:bulletEnabled val="1"/>
        </dgm:presLayoutVars>
      </dgm:prSet>
      <dgm:spPr/>
      <dgm:t>
        <a:bodyPr/>
        <a:lstStyle/>
        <a:p>
          <a:endParaRPr lang="tr-TR"/>
        </a:p>
      </dgm:t>
    </dgm:pt>
    <dgm:pt modelId="{D6D33482-0578-46F9-826E-E53995ADC1E3}" type="pres">
      <dgm:prSet presAssocID="{A5E8844E-3D22-4EB2-8785-037FBC33BB35}" presName="Image2" presStyleCnt="0"/>
      <dgm:spPr/>
    </dgm:pt>
    <dgm:pt modelId="{EF55EF09-0CD9-4282-A313-F62C80A81AF8}" type="pres">
      <dgm:prSet presAssocID="{A5E8844E-3D22-4EB2-8785-037FBC33BB35}" presName="Image" presStyleLbl="fgImgPlace1" presStyleIdx="1" presStyleCnt="3" custLinFactX="-11426" custLinFactNeighborX="-100000" custLinFactNeighborY="7837"/>
      <dgm:spPr>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dgm:spPr>
      <dgm:t>
        <a:bodyPr/>
        <a:lstStyle/>
        <a:p>
          <a:endParaRPr lang="tr-TR"/>
        </a:p>
      </dgm:t>
    </dgm:pt>
    <dgm:pt modelId="{D2EAEF99-8907-4A99-B0A8-94A7F640CA42}" type="pres">
      <dgm:prSet presAssocID="{A5E8844E-3D22-4EB2-8785-037FBC33BB35}" presName="Child2" presStyleLbl="revTx" presStyleIdx="1" presStyleCnt="3" custScaleX="115930" custScaleY="58272" custLinFactNeighborX="-68414" custLinFactNeighborY="6573">
        <dgm:presLayoutVars>
          <dgm:chMax val="0"/>
          <dgm:chPref val="0"/>
          <dgm:bulletEnabled val="1"/>
        </dgm:presLayoutVars>
      </dgm:prSet>
      <dgm:spPr/>
      <dgm:t>
        <a:bodyPr/>
        <a:lstStyle/>
        <a:p>
          <a:endParaRPr lang="tr-TR"/>
        </a:p>
      </dgm:t>
    </dgm:pt>
    <dgm:pt modelId="{57112FAD-ABA6-4081-8533-734E3BF05AFA}" type="pres">
      <dgm:prSet presAssocID="{68BE7F96-6139-45DE-8D85-833D58B5ECA8}" presName="Image3" presStyleCnt="0"/>
      <dgm:spPr/>
    </dgm:pt>
    <dgm:pt modelId="{DD3ACA2E-771F-407E-B391-546C5072E3C1}" type="pres">
      <dgm:prSet presAssocID="{68BE7F96-6139-45DE-8D85-833D58B5ECA8}" presName="Image" presStyleLbl="fgImgPlace1" presStyleIdx="2" presStyleCnt="3" custLinFactX="-16099" custLinFactNeighborX="-100000" custLinFactNeighborY="36567"/>
      <dgm:spPr>
        <a:blipFill>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dgm:spPr>
      <dgm:t>
        <a:bodyPr/>
        <a:lstStyle/>
        <a:p>
          <a:endParaRPr lang="tr-TR"/>
        </a:p>
      </dgm:t>
    </dgm:pt>
    <dgm:pt modelId="{59C21761-FDCA-4DE6-A9BF-6BD18DF4E868}" type="pres">
      <dgm:prSet presAssocID="{68BE7F96-6139-45DE-8D85-833D58B5ECA8}" presName="Child3" presStyleLbl="revTx" presStyleIdx="2" presStyleCnt="3" custLinFactNeighborX="-83206" custLinFactNeighborY="35675">
        <dgm:presLayoutVars>
          <dgm:chMax val="0"/>
          <dgm:chPref val="0"/>
          <dgm:bulletEnabled val="1"/>
        </dgm:presLayoutVars>
      </dgm:prSet>
      <dgm:spPr/>
      <dgm:t>
        <a:bodyPr/>
        <a:lstStyle/>
        <a:p>
          <a:endParaRPr lang="tr-TR"/>
        </a:p>
      </dgm:t>
    </dgm:pt>
  </dgm:ptLst>
  <dgm:cxnLst>
    <dgm:cxn modelId="{2266DD0B-533A-4B41-95C1-D11E937A3698}" srcId="{93506A7C-7959-4814-A438-1E16DBBB3CB1}" destId="{A5E8844E-3D22-4EB2-8785-037FBC33BB35}" srcOrd="1" destOrd="0" parTransId="{33EDDE52-6C52-4852-B0C9-D7C040945123}" sibTransId="{CF396F61-D509-445E-A43C-65584AD2D282}"/>
    <dgm:cxn modelId="{11312C4E-078B-4DE5-964C-AF21F188F6D3}" srcId="{8116F2EA-6059-46BD-8071-0E5421D64E19}" destId="{93506A7C-7959-4814-A438-1E16DBBB3CB1}" srcOrd="0" destOrd="0" parTransId="{CB37E6AD-21E4-4837-8E03-D2AAE3465C0C}" sibTransId="{54E84861-973D-417E-9956-8CCB152442B0}"/>
    <dgm:cxn modelId="{1F1FB3E9-AE56-4DA9-9331-C6363624FBE2}" type="presOf" srcId="{8116F2EA-6059-46BD-8071-0E5421D64E19}" destId="{E818CB3B-B537-4733-995A-E7A8ED74E736}" srcOrd="0" destOrd="0" presId="urn:microsoft.com/office/officeart/2011/layout/RadialPictureList#2"/>
    <dgm:cxn modelId="{9D043548-9F6F-43F2-8CE0-A83C20049E9F}" type="presOf" srcId="{68BE7F96-6139-45DE-8D85-833D58B5ECA8}" destId="{59C21761-FDCA-4DE6-A9BF-6BD18DF4E868}" srcOrd="0" destOrd="0" presId="urn:microsoft.com/office/officeart/2011/layout/RadialPictureList#2"/>
    <dgm:cxn modelId="{04D25DB1-F716-4BE0-9384-35663046AF11}" srcId="{93506A7C-7959-4814-A438-1E16DBBB3CB1}" destId="{68BE7F96-6139-45DE-8D85-833D58B5ECA8}" srcOrd="2" destOrd="0" parTransId="{D67CE751-442B-4496-9C83-64F8BC690732}" sibTransId="{52938893-D270-4510-AB5D-63D7639F020B}"/>
    <dgm:cxn modelId="{2BDB8DD1-A101-4BFB-855C-E866AD6E1C06}" srcId="{93506A7C-7959-4814-A438-1E16DBBB3CB1}" destId="{9DC10ECC-BB51-44CC-9233-868D07B82E93}" srcOrd="0" destOrd="0" parTransId="{B80B35E6-4AAB-4BDE-8810-810A74274D4F}" sibTransId="{B56CB4D4-749C-4CEF-AF4D-1EAF25334AE2}"/>
    <dgm:cxn modelId="{A7F55E3B-890B-4C09-846A-4E88CCA72F94}" type="presOf" srcId="{93506A7C-7959-4814-A438-1E16DBBB3CB1}" destId="{9ED4673C-1E07-4C21-B198-065C0682A518}" srcOrd="0" destOrd="0" presId="urn:microsoft.com/office/officeart/2011/layout/RadialPictureList#2"/>
    <dgm:cxn modelId="{CB7B4841-0343-4753-A6F4-6471C84BDE27}" type="presOf" srcId="{A5E8844E-3D22-4EB2-8785-037FBC33BB35}" destId="{D2EAEF99-8907-4A99-B0A8-94A7F640CA42}" srcOrd="0" destOrd="0" presId="urn:microsoft.com/office/officeart/2011/layout/RadialPictureList#2"/>
    <dgm:cxn modelId="{80BB74F9-42ED-481D-ACF1-991E05AF21CD}" type="presOf" srcId="{9DC10ECC-BB51-44CC-9233-868D07B82E93}" destId="{FCE44BD1-267A-41EA-8C2C-EB1C3C41AE7F}" srcOrd="0" destOrd="0" presId="urn:microsoft.com/office/officeart/2011/layout/RadialPictureList#2"/>
    <dgm:cxn modelId="{03F7D8D5-C3D7-4B85-BE3A-3EAFB6D72293}" type="presParOf" srcId="{E818CB3B-B537-4733-995A-E7A8ED74E736}" destId="{9ED4673C-1E07-4C21-B198-065C0682A518}" srcOrd="0" destOrd="0" presId="urn:microsoft.com/office/officeart/2011/layout/RadialPictureList#2"/>
    <dgm:cxn modelId="{58D6D3EC-D602-43ED-8189-162C90F33172}" type="presParOf" srcId="{E818CB3B-B537-4733-995A-E7A8ED74E736}" destId="{4F177433-9603-4B9F-A7A7-BAC6F1E5DCC3}" srcOrd="1" destOrd="0" presId="urn:microsoft.com/office/officeart/2011/layout/RadialPictureList#2"/>
    <dgm:cxn modelId="{94C7E548-9C71-47FC-8CE6-5B4CA199E1B0}" type="presParOf" srcId="{E818CB3B-B537-4733-995A-E7A8ED74E736}" destId="{C14D6F09-3F52-4C3B-BDD4-7FBC3945EF4F}" srcOrd="2" destOrd="0" presId="urn:microsoft.com/office/officeart/2011/layout/RadialPictureList#2"/>
    <dgm:cxn modelId="{633D9D8B-A768-4FC3-8C2D-42ED7033AA2D}" type="presParOf" srcId="{E818CB3B-B537-4733-995A-E7A8ED74E736}" destId="{FCE44BD1-267A-41EA-8C2C-EB1C3C41AE7F}" srcOrd="3" destOrd="0" presId="urn:microsoft.com/office/officeart/2011/layout/RadialPictureList#2"/>
    <dgm:cxn modelId="{4FC2FD37-3A51-489F-BD5F-5EE18D5B2018}" type="presParOf" srcId="{E818CB3B-B537-4733-995A-E7A8ED74E736}" destId="{D6D33482-0578-46F9-826E-E53995ADC1E3}" srcOrd="4" destOrd="0" presId="urn:microsoft.com/office/officeart/2011/layout/RadialPictureList#2"/>
    <dgm:cxn modelId="{952DAF22-9C9C-474C-8044-F5F1869284B8}" type="presParOf" srcId="{D6D33482-0578-46F9-826E-E53995ADC1E3}" destId="{EF55EF09-0CD9-4282-A313-F62C80A81AF8}" srcOrd="0" destOrd="0" presId="urn:microsoft.com/office/officeart/2011/layout/RadialPictureList#2"/>
    <dgm:cxn modelId="{58AEE509-2212-4EAB-BA2F-3303FF581669}" type="presParOf" srcId="{E818CB3B-B537-4733-995A-E7A8ED74E736}" destId="{D2EAEF99-8907-4A99-B0A8-94A7F640CA42}" srcOrd="5" destOrd="0" presId="urn:microsoft.com/office/officeart/2011/layout/RadialPictureList#2"/>
    <dgm:cxn modelId="{265604C3-DD3A-4DCD-8049-080DED809AB5}" type="presParOf" srcId="{E818CB3B-B537-4733-995A-E7A8ED74E736}" destId="{57112FAD-ABA6-4081-8533-734E3BF05AFA}" srcOrd="6" destOrd="0" presId="urn:microsoft.com/office/officeart/2011/layout/RadialPictureList#2"/>
    <dgm:cxn modelId="{DAD23998-F319-4532-8EB4-A5BE24F13AEA}" type="presParOf" srcId="{57112FAD-ABA6-4081-8533-734E3BF05AFA}" destId="{DD3ACA2E-771F-407E-B391-546C5072E3C1}" srcOrd="0" destOrd="0" presId="urn:microsoft.com/office/officeart/2011/layout/RadialPictureList#2"/>
    <dgm:cxn modelId="{CFB72E1C-62F7-4521-9CD6-703365BCD226}" type="presParOf" srcId="{E818CB3B-B537-4733-995A-E7A8ED74E736}" destId="{59C21761-FDCA-4DE6-A9BF-6BD18DF4E868}" srcOrd="7" destOrd="0" presId="urn:microsoft.com/office/officeart/2011/layout/RadialPicture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16F2EA-6059-46BD-8071-0E5421D64E19}" type="doc">
      <dgm:prSet loTypeId="urn:microsoft.com/office/officeart/2011/layout/RadialPictureList#1" loCatId="officeonline" qsTypeId="urn:microsoft.com/office/officeart/2005/8/quickstyle/simple3" qsCatId="simple" csTypeId="urn:microsoft.com/office/officeart/2005/8/colors/accent1_2" csCatId="accent1" phldr="1"/>
      <dgm:spPr/>
      <dgm:t>
        <a:bodyPr/>
        <a:lstStyle/>
        <a:p>
          <a:endParaRPr lang="tr-TR"/>
        </a:p>
      </dgm:t>
    </dgm:pt>
    <dgm:pt modelId="{93506A7C-7959-4814-A438-1E16DBBB3CB1}">
      <dgm:prSet phldrT="[Metin]"/>
      <dgm:spPr/>
      <dgm:t>
        <a:bodyPr/>
        <a:lstStyle/>
        <a:p>
          <a:r>
            <a:rPr lang="tr-TR" dirty="0"/>
            <a:t>4</a:t>
          </a:r>
        </a:p>
      </dgm:t>
    </dgm:pt>
    <dgm:pt modelId="{CB37E6AD-21E4-4837-8E03-D2AAE3465C0C}" type="parTrans" cxnId="{11312C4E-078B-4DE5-964C-AF21F188F6D3}">
      <dgm:prSet/>
      <dgm:spPr/>
      <dgm:t>
        <a:bodyPr/>
        <a:lstStyle/>
        <a:p>
          <a:endParaRPr lang="tr-TR"/>
        </a:p>
      </dgm:t>
    </dgm:pt>
    <dgm:pt modelId="{54E84861-973D-417E-9956-8CCB152442B0}" type="sibTrans" cxnId="{11312C4E-078B-4DE5-964C-AF21F188F6D3}">
      <dgm:prSet/>
      <dgm:spPr/>
      <dgm:t>
        <a:bodyPr/>
        <a:lstStyle/>
        <a:p>
          <a:endParaRPr lang="tr-TR"/>
        </a:p>
      </dgm:t>
    </dgm:pt>
    <dgm:pt modelId="{9DC10ECC-BB51-44CC-9233-868D07B82E93}">
      <dgm:prSet phldrT="[Metin]" custT="1"/>
      <dgm:spPr/>
      <dgm:t>
        <a:bodyPr/>
        <a:lstStyle/>
        <a:p>
          <a:r>
            <a:rPr lang="tr-TR" sz="1400" b="1" dirty="0">
              <a:solidFill>
                <a:schemeClr val="tx2">
                  <a:lumMod val="75000"/>
                </a:schemeClr>
              </a:solidFill>
            </a:rPr>
            <a:t>1</a:t>
          </a:r>
        </a:p>
        <a:p>
          <a:r>
            <a:rPr lang="tr-TR" sz="1400" b="1" dirty="0">
              <a:solidFill>
                <a:schemeClr val="tx2">
                  <a:lumMod val="75000"/>
                </a:schemeClr>
              </a:solidFill>
            </a:rPr>
            <a:t>Koordinatör</a:t>
          </a:r>
        </a:p>
        <a:p>
          <a:r>
            <a:rPr lang="tr-TR" sz="1400" b="1" dirty="0">
              <a:solidFill>
                <a:schemeClr val="tx2">
                  <a:lumMod val="75000"/>
                </a:schemeClr>
              </a:solidFill>
            </a:rPr>
            <a:t>Tecrübe</a:t>
          </a:r>
        </a:p>
        <a:p>
          <a:r>
            <a:rPr lang="tr-TR" sz="1400" b="1" dirty="0">
              <a:solidFill>
                <a:schemeClr val="tx2">
                  <a:lumMod val="75000"/>
                </a:schemeClr>
              </a:solidFill>
            </a:rPr>
            <a:t>en az 5 yıl</a:t>
          </a:r>
        </a:p>
      </dgm:t>
    </dgm:pt>
    <dgm:pt modelId="{B80B35E6-4AAB-4BDE-8810-810A74274D4F}" type="parTrans" cxnId="{2BDB8DD1-A101-4BFB-855C-E866AD6E1C06}">
      <dgm:prSet/>
      <dgm:spPr/>
      <dgm:t>
        <a:bodyPr/>
        <a:lstStyle/>
        <a:p>
          <a:endParaRPr lang="tr-TR"/>
        </a:p>
      </dgm:t>
    </dgm:pt>
    <dgm:pt modelId="{B56CB4D4-749C-4CEF-AF4D-1EAF25334AE2}" type="sibTrans" cxnId="{2BDB8DD1-A101-4BFB-855C-E866AD6E1C06}">
      <dgm:prSet/>
      <dgm:spPr/>
      <dgm:t>
        <a:bodyPr/>
        <a:lstStyle/>
        <a:p>
          <a:endParaRPr lang="tr-TR"/>
        </a:p>
      </dgm:t>
    </dgm:pt>
    <dgm:pt modelId="{68BE7F96-6139-45DE-8D85-833D58B5ECA8}">
      <dgm:prSet phldrT="[Metin]" custT="1"/>
      <dgm:spPr/>
      <dgm:t>
        <a:bodyPr/>
        <a:lstStyle/>
        <a:p>
          <a:r>
            <a:rPr lang="tr-TR" sz="1400" b="1" dirty="0">
              <a:solidFill>
                <a:schemeClr val="tx2">
                  <a:lumMod val="75000"/>
                </a:schemeClr>
              </a:solidFill>
            </a:rPr>
            <a:t>1</a:t>
          </a:r>
        </a:p>
        <a:p>
          <a:r>
            <a:rPr lang="tr-TR" sz="1400" b="1" dirty="0">
              <a:solidFill>
                <a:schemeClr val="tx2">
                  <a:lumMod val="75000"/>
                </a:schemeClr>
              </a:solidFill>
            </a:rPr>
            <a:t>Çevre </a:t>
          </a:r>
          <a:r>
            <a:rPr lang="tr-TR" sz="1400" b="1" dirty="0" smtClean="0">
              <a:solidFill>
                <a:schemeClr val="tx2">
                  <a:lumMod val="75000"/>
                </a:schemeClr>
              </a:solidFill>
            </a:rPr>
            <a:t>Görevlisi/Çevre Mühendisi</a:t>
          </a:r>
          <a:endParaRPr lang="tr-TR" sz="1400" b="1" dirty="0">
            <a:solidFill>
              <a:schemeClr val="tx2">
                <a:lumMod val="75000"/>
              </a:schemeClr>
            </a:solidFill>
          </a:endParaRPr>
        </a:p>
        <a:p>
          <a:r>
            <a:rPr lang="tr-TR" sz="1400" b="1" dirty="0">
              <a:solidFill>
                <a:schemeClr val="tx2">
                  <a:lumMod val="75000"/>
                </a:schemeClr>
              </a:solidFill>
            </a:rPr>
            <a:t>Tecrübe</a:t>
          </a:r>
        </a:p>
        <a:p>
          <a:r>
            <a:rPr lang="tr-TR" sz="1400" b="1" dirty="0">
              <a:solidFill>
                <a:schemeClr val="tx2">
                  <a:lumMod val="75000"/>
                </a:schemeClr>
              </a:solidFill>
            </a:rPr>
            <a:t>şartı yok</a:t>
          </a:r>
          <a:endParaRPr lang="tr-TR" sz="1400" dirty="0">
            <a:solidFill>
              <a:schemeClr val="tx2">
                <a:lumMod val="75000"/>
              </a:schemeClr>
            </a:solidFill>
          </a:endParaRPr>
        </a:p>
      </dgm:t>
    </dgm:pt>
    <dgm:pt modelId="{D67CE751-442B-4496-9C83-64F8BC690732}" type="parTrans" cxnId="{04D25DB1-F716-4BE0-9384-35663046AF11}">
      <dgm:prSet/>
      <dgm:spPr/>
      <dgm:t>
        <a:bodyPr/>
        <a:lstStyle/>
        <a:p>
          <a:endParaRPr lang="tr-TR"/>
        </a:p>
      </dgm:t>
    </dgm:pt>
    <dgm:pt modelId="{52938893-D270-4510-AB5D-63D7639F020B}" type="sibTrans" cxnId="{04D25DB1-F716-4BE0-9384-35663046AF11}">
      <dgm:prSet/>
      <dgm:spPr/>
      <dgm:t>
        <a:bodyPr/>
        <a:lstStyle/>
        <a:p>
          <a:endParaRPr lang="tr-TR"/>
        </a:p>
      </dgm:t>
    </dgm:pt>
    <dgm:pt modelId="{A5E8844E-3D22-4EB2-8785-037FBC33BB35}">
      <dgm:prSet phldrT="[Metin]" custT="1"/>
      <dgm:spPr/>
      <dgm:t>
        <a:bodyPr/>
        <a:lstStyle/>
        <a:p>
          <a:r>
            <a:rPr lang="tr-TR" sz="1400" b="1" dirty="0">
              <a:solidFill>
                <a:schemeClr val="tx2">
                  <a:lumMod val="75000"/>
                </a:schemeClr>
              </a:solidFill>
            </a:rPr>
            <a:t>1</a:t>
          </a:r>
        </a:p>
        <a:p>
          <a:r>
            <a:rPr lang="tr-TR" sz="1400" b="1" dirty="0">
              <a:solidFill>
                <a:schemeClr val="tx2">
                  <a:lumMod val="75000"/>
                </a:schemeClr>
              </a:solidFill>
            </a:rPr>
            <a:t>Çevre </a:t>
          </a:r>
          <a:r>
            <a:rPr lang="tr-TR" sz="1400" b="1" dirty="0" smtClean="0">
              <a:solidFill>
                <a:schemeClr val="tx2">
                  <a:lumMod val="75000"/>
                </a:schemeClr>
              </a:solidFill>
            </a:rPr>
            <a:t>Görevlisi/Çevre Mühendisi</a:t>
          </a:r>
          <a:endParaRPr lang="tr-TR" sz="1400" b="1" dirty="0">
            <a:solidFill>
              <a:schemeClr val="tx2">
                <a:lumMod val="75000"/>
              </a:schemeClr>
            </a:solidFill>
          </a:endParaRPr>
        </a:p>
        <a:p>
          <a:r>
            <a:rPr lang="tr-TR" sz="1400" b="1" dirty="0">
              <a:solidFill>
                <a:schemeClr val="tx2">
                  <a:lumMod val="75000"/>
                </a:schemeClr>
              </a:solidFill>
            </a:rPr>
            <a:t>Tecrübe</a:t>
          </a:r>
        </a:p>
        <a:p>
          <a:r>
            <a:rPr lang="tr-TR" sz="1400" b="1" dirty="0">
              <a:solidFill>
                <a:schemeClr val="tx2">
                  <a:lumMod val="75000"/>
                </a:schemeClr>
              </a:solidFill>
            </a:rPr>
            <a:t>en az 3 yıl</a:t>
          </a:r>
          <a:endParaRPr lang="tr-TR" sz="1400" dirty="0">
            <a:solidFill>
              <a:schemeClr val="tx2">
                <a:lumMod val="75000"/>
              </a:schemeClr>
            </a:solidFill>
          </a:endParaRPr>
        </a:p>
      </dgm:t>
    </dgm:pt>
    <dgm:pt modelId="{CF396F61-D509-445E-A43C-65584AD2D282}" type="sibTrans" cxnId="{2266DD0B-533A-4B41-95C1-D11E937A3698}">
      <dgm:prSet/>
      <dgm:spPr/>
      <dgm:t>
        <a:bodyPr/>
        <a:lstStyle/>
        <a:p>
          <a:endParaRPr lang="tr-TR"/>
        </a:p>
      </dgm:t>
    </dgm:pt>
    <dgm:pt modelId="{33EDDE52-6C52-4852-B0C9-D7C040945123}" type="parTrans" cxnId="{2266DD0B-533A-4B41-95C1-D11E937A3698}">
      <dgm:prSet/>
      <dgm:spPr/>
      <dgm:t>
        <a:bodyPr/>
        <a:lstStyle/>
        <a:p>
          <a:endParaRPr lang="tr-TR"/>
        </a:p>
      </dgm:t>
    </dgm:pt>
    <dgm:pt modelId="{B3CAC9EB-2B2E-4FEA-8680-95DAD11CDBCA}">
      <dgm:prSet phldrT="[Metin]" custT="1"/>
      <dgm:spPr/>
      <dgm:t>
        <a:bodyPr/>
        <a:lstStyle/>
        <a:p>
          <a:r>
            <a:rPr lang="tr-TR" sz="1400" b="1" dirty="0">
              <a:solidFill>
                <a:schemeClr val="tx2">
                  <a:lumMod val="75000"/>
                </a:schemeClr>
              </a:solidFill>
            </a:rPr>
            <a:t>1</a:t>
          </a:r>
        </a:p>
        <a:p>
          <a:r>
            <a:rPr lang="tr-TR" sz="1400" b="1" dirty="0">
              <a:solidFill>
                <a:schemeClr val="tx2">
                  <a:lumMod val="75000"/>
                </a:schemeClr>
              </a:solidFill>
            </a:rPr>
            <a:t>Çevre </a:t>
          </a:r>
          <a:r>
            <a:rPr lang="tr-TR" sz="1400" b="1" dirty="0" smtClean="0">
              <a:solidFill>
                <a:schemeClr val="tx2">
                  <a:lumMod val="75000"/>
                </a:schemeClr>
              </a:solidFill>
            </a:rPr>
            <a:t>Görevlisi/Çevre Mühendisi</a:t>
          </a:r>
          <a:endParaRPr lang="tr-TR" sz="1400" b="1" dirty="0">
            <a:solidFill>
              <a:schemeClr val="tx2">
                <a:lumMod val="75000"/>
              </a:schemeClr>
            </a:solidFill>
          </a:endParaRPr>
        </a:p>
        <a:p>
          <a:r>
            <a:rPr lang="tr-TR" sz="1400" b="1" dirty="0">
              <a:solidFill>
                <a:schemeClr val="tx2">
                  <a:lumMod val="75000"/>
                </a:schemeClr>
              </a:solidFill>
            </a:rPr>
            <a:t>Tecrübe</a:t>
          </a:r>
        </a:p>
        <a:p>
          <a:r>
            <a:rPr lang="tr-TR" sz="1400" b="1" dirty="0">
              <a:solidFill>
                <a:schemeClr val="tx2">
                  <a:lumMod val="75000"/>
                </a:schemeClr>
              </a:solidFill>
            </a:rPr>
            <a:t>en az 2 yıl</a:t>
          </a:r>
          <a:endParaRPr lang="tr-TR" sz="1400" dirty="0">
            <a:solidFill>
              <a:schemeClr val="tx2">
                <a:lumMod val="75000"/>
              </a:schemeClr>
            </a:solidFill>
          </a:endParaRPr>
        </a:p>
      </dgm:t>
    </dgm:pt>
    <dgm:pt modelId="{BF8ECD4A-EF26-4BD2-8E22-21364DFB63F2}" type="parTrans" cxnId="{233F8562-CDCE-45F0-82CE-70CB064072E4}">
      <dgm:prSet/>
      <dgm:spPr/>
      <dgm:t>
        <a:bodyPr/>
        <a:lstStyle/>
        <a:p>
          <a:endParaRPr lang="tr-TR"/>
        </a:p>
      </dgm:t>
    </dgm:pt>
    <dgm:pt modelId="{63976108-BBD5-470B-90DB-7EA3F9A68668}" type="sibTrans" cxnId="{233F8562-CDCE-45F0-82CE-70CB064072E4}">
      <dgm:prSet/>
      <dgm:spPr/>
      <dgm:t>
        <a:bodyPr/>
        <a:lstStyle/>
        <a:p>
          <a:endParaRPr lang="tr-TR"/>
        </a:p>
      </dgm:t>
    </dgm:pt>
    <dgm:pt modelId="{E818CB3B-B537-4733-995A-E7A8ED74E736}" type="pres">
      <dgm:prSet presAssocID="{8116F2EA-6059-46BD-8071-0E5421D64E19}" presName="Name0" presStyleCnt="0">
        <dgm:presLayoutVars>
          <dgm:chMax val="1"/>
          <dgm:chPref val="1"/>
          <dgm:dir/>
          <dgm:resizeHandles/>
        </dgm:presLayoutVars>
      </dgm:prSet>
      <dgm:spPr/>
      <dgm:t>
        <a:bodyPr/>
        <a:lstStyle/>
        <a:p>
          <a:endParaRPr lang="en-US"/>
        </a:p>
      </dgm:t>
    </dgm:pt>
    <dgm:pt modelId="{9ED4673C-1E07-4C21-B198-065C0682A518}" type="pres">
      <dgm:prSet presAssocID="{93506A7C-7959-4814-A438-1E16DBBB3CB1}" presName="Parent" presStyleLbl="node1" presStyleIdx="0" presStyleCnt="2">
        <dgm:presLayoutVars>
          <dgm:chMax val="4"/>
          <dgm:chPref val="3"/>
        </dgm:presLayoutVars>
      </dgm:prSet>
      <dgm:spPr/>
      <dgm:t>
        <a:bodyPr/>
        <a:lstStyle/>
        <a:p>
          <a:endParaRPr lang="en-US"/>
        </a:p>
      </dgm:t>
    </dgm:pt>
    <dgm:pt modelId="{4F177433-9603-4B9F-A7A7-BAC6F1E5DCC3}" type="pres">
      <dgm:prSet presAssocID="{9DC10ECC-BB51-44CC-9233-868D07B82E93}" presName="Accent" presStyleLbl="node1" presStyleIdx="1" presStyleCnt="2"/>
      <dgm:spPr/>
    </dgm:pt>
    <dgm:pt modelId="{C14D6F09-3F52-4C3B-BDD4-7FBC3945EF4F}" type="pres">
      <dgm:prSet presAssocID="{9DC10ECC-BB51-44CC-9233-868D07B82E93}" presName="Image1"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8000" r="-28000"/>
          </a:stretch>
        </a:blipFill>
      </dgm:spPr>
    </dgm:pt>
    <dgm:pt modelId="{FCE44BD1-267A-41EA-8C2C-EB1C3C41AE7F}" type="pres">
      <dgm:prSet presAssocID="{9DC10ECC-BB51-44CC-9233-868D07B82E93}" presName="Child1" presStyleLbl="revTx" presStyleIdx="0" presStyleCnt="4">
        <dgm:presLayoutVars>
          <dgm:chMax val="0"/>
          <dgm:chPref val="0"/>
          <dgm:bulletEnabled val="1"/>
        </dgm:presLayoutVars>
      </dgm:prSet>
      <dgm:spPr/>
      <dgm:t>
        <a:bodyPr/>
        <a:lstStyle/>
        <a:p>
          <a:endParaRPr lang="en-US"/>
        </a:p>
      </dgm:t>
    </dgm:pt>
    <dgm:pt modelId="{D6D33482-0578-46F9-826E-E53995ADC1E3}" type="pres">
      <dgm:prSet presAssocID="{A5E8844E-3D22-4EB2-8785-037FBC33BB35}" presName="Image2" presStyleCnt="0"/>
      <dgm:spPr/>
    </dgm:pt>
    <dgm:pt modelId="{EF55EF09-0CD9-4282-A313-F62C80A81AF8}" type="pres">
      <dgm:prSet presAssocID="{A5E8844E-3D22-4EB2-8785-037FBC33BB35}" presName="Imag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dgm:spPr>
    </dgm:pt>
    <dgm:pt modelId="{D2EAEF99-8907-4A99-B0A8-94A7F640CA42}" type="pres">
      <dgm:prSet presAssocID="{A5E8844E-3D22-4EB2-8785-037FBC33BB35}" presName="Child2" presStyleLbl="revTx" presStyleIdx="1" presStyleCnt="4" custScaleX="99750" custScaleY="58272">
        <dgm:presLayoutVars>
          <dgm:chMax val="0"/>
          <dgm:chPref val="0"/>
          <dgm:bulletEnabled val="1"/>
        </dgm:presLayoutVars>
      </dgm:prSet>
      <dgm:spPr/>
      <dgm:t>
        <a:bodyPr/>
        <a:lstStyle/>
        <a:p>
          <a:endParaRPr lang="en-US"/>
        </a:p>
      </dgm:t>
    </dgm:pt>
    <dgm:pt modelId="{3BFFFD10-693A-475B-B2E6-A825B785F4C6}" type="pres">
      <dgm:prSet presAssocID="{B3CAC9EB-2B2E-4FEA-8680-95DAD11CDBCA}" presName="Image3" presStyleCnt="0"/>
      <dgm:spPr/>
    </dgm:pt>
    <dgm:pt modelId="{A2DFEC79-D3E0-4E62-90CC-4B8A63540963}" type="pres">
      <dgm:prSet presAssocID="{B3CAC9EB-2B2E-4FEA-8680-95DAD11CDBCA}" presName="Image" presStyleLbl="fgImgPlace1" presStyleIdx="2"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dgm:spPr>
    </dgm:pt>
    <dgm:pt modelId="{3152BABA-F7A2-40FC-900D-3D41AC1DB418}" type="pres">
      <dgm:prSet presAssocID="{B3CAC9EB-2B2E-4FEA-8680-95DAD11CDBCA}" presName="Child3" presStyleLbl="revTx" presStyleIdx="2" presStyleCnt="4" custScaleX="134540" custScaleY="78847" custLinFactNeighborX="12855" custLinFactNeighborY="-13547">
        <dgm:presLayoutVars>
          <dgm:chMax val="0"/>
          <dgm:chPref val="0"/>
          <dgm:bulletEnabled val="1"/>
        </dgm:presLayoutVars>
      </dgm:prSet>
      <dgm:spPr/>
      <dgm:t>
        <a:bodyPr/>
        <a:lstStyle/>
        <a:p>
          <a:endParaRPr lang="en-US"/>
        </a:p>
      </dgm:t>
    </dgm:pt>
    <dgm:pt modelId="{4DF40459-4A57-4529-AE60-9B234E97AC56}" type="pres">
      <dgm:prSet presAssocID="{68BE7F96-6139-45DE-8D85-833D58B5ECA8}" presName="Image4" presStyleCnt="0"/>
      <dgm:spPr/>
    </dgm:pt>
    <dgm:pt modelId="{DD3ACA2E-771F-407E-B391-546C5072E3C1}" type="pres">
      <dgm:prSet presAssocID="{68BE7F96-6139-45DE-8D85-833D58B5ECA8}" presName="Image" presStyleLbl="fgImgPlace1" presStyleIdx="3"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dgm:spPr>
    </dgm:pt>
    <dgm:pt modelId="{B5AB1567-2DE3-40DC-8E0C-8870C03F7019}" type="pres">
      <dgm:prSet presAssocID="{68BE7F96-6139-45DE-8D85-833D58B5ECA8}" presName="Child4" presStyleLbl="revTx" presStyleIdx="3" presStyleCnt="4">
        <dgm:presLayoutVars>
          <dgm:chMax val="0"/>
          <dgm:chPref val="0"/>
          <dgm:bulletEnabled val="1"/>
        </dgm:presLayoutVars>
      </dgm:prSet>
      <dgm:spPr/>
      <dgm:t>
        <a:bodyPr/>
        <a:lstStyle/>
        <a:p>
          <a:endParaRPr lang="en-US"/>
        </a:p>
      </dgm:t>
    </dgm:pt>
  </dgm:ptLst>
  <dgm:cxnLst>
    <dgm:cxn modelId="{2266DD0B-533A-4B41-95C1-D11E937A3698}" srcId="{93506A7C-7959-4814-A438-1E16DBBB3CB1}" destId="{A5E8844E-3D22-4EB2-8785-037FBC33BB35}" srcOrd="1" destOrd="0" parTransId="{33EDDE52-6C52-4852-B0C9-D7C040945123}" sibTransId="{CF396F61-D509-445E-A43C-65584AD2D282}"/>
    <dgm:cxn modelId="{11312C4E-078B-4DE5-964C-AF21F188F6D3}" srcId="{8116F2EA-6059-46BD-8071-0E5421D64E19}" destId="{93506A7C-7959-4814-A438-1E16DBBB3CB1}" srcOrd="0" destOrd="0" parTransId="{CB37E6AD-21E4-4837-8E03-D2AAE3465C0C}" sibTransId="{54E84861-973D-417E-9956-8CCB152442B0}"/>
    <dgm:cxn modelId="{1F1FB3E9-AE56-4DA9-9331-C6363624FBE2}" type="presOf" srcId="{8116F2EA-6059-46BD-8071-0E5421D64E19}" destId="{E818CB3B-B537-4733-995A-E7A8ED74E736}" srcOrd="0" destOrd="0" presId="urn:microsoft.com/office/officeart/2011/layout/RadialPictureList#1"/>
    <dgm:cxn modelId="{233F8562-CDCE-45F0-82CE-70CB064072E4}" srcId="{93506A7C-7959-4814-A438-1E16DBBB3CB1}" destId="{B3CAC9EB-2B2E-4FEA-8680-95DAD11CDBCA}" srcOrd="2" destOrd="0" parTransId="{BF8ECD4A-EF26-4BD2-8E22-21364DFB63F2}" sibTransId="{63976108-BBD5-470B-90DB-7EA3F9A68668}"/>
    <dgm:cxn modelId="{04D25DB1-F716-4BE0-9384-35663046AF11}" srcId="{93506A7C-7959-4814-A438-1E16DBBB3CB1}" destId="{68BE7F96-6139-45DE-8D85-833D58B5ECA8}" srcOrd="3" destOrd="0" parTransId="{D67CE751-442B-4496-9C83-64F8BC690732}" sibTransId="{52938893-D270-4510-AB5D-63D7639F020B}"/>
    <dgm:cxn modelId="{FCB0C896-BB79-4B0D-A9CB-0650BC8896A2}" type="presOf" srcId="{68BE7F96-6139-45DE-8D85-833D58B5ECA8}" destId="{B5AB1567-2DE3-40DC-8E0C-8870C03F7019}" srcOrd="0" destOrd="0" presId="urn:microsoft.com/office/officeart/2011/layout/RadialPictureList#1"/>
    <dgm:cxn modelId="{2BDB8DD1-A101-4BFB-855C-E866AD6E1C06}" srcId="{93506A7C-7959-4814-A438-1E16DBBB3CB1}" destId="{9DC10ECC-BB51-44CC-9233-868D07B82E93}" srcOrd="0" destOrd="0" parTransId="{B80B35E6-4AAB-4BDE-8810-810A74274D4F}" sibTransId="{B56CB4D4-749C-4CEF-AF4D-1EAF25334AE2}"/>
    <dgm:cxn modelId="{A7F55E3B-890B-4C09-846A-4E88CCA72F94}" type="presOf" srcId="{93506A7C-7959-4814-A438-1E16DBBB3CB1}" destId="{9ED4673C-1E07-4C21-B198-065C0682A518}" srcOrd="0" destOrd="0" presId="urn:microsoft.com/office/officeart/2011/layout/RadialPictureList#1"/>
    <dgm:cxn modelId="{CB7B4841-0343-4753-A6F4-6471C84BDE27}" type="presOf" srcId="{A5E8844E-3D22-4EB2-8785-037FBC33BB35}" destId="{D2EAEF99-8907-4A99-B0A8-94A7F640CA42}" srcOrd="0" destOrd="0" presId="urn:microsoft.com/office/officeart/2011/layout/RadialPictureList#1"/>
    <dgm:cxn modelId="{373BEA44-9FDA-491A-9599-9DE629E0323A}" type="presOf" srcId="{B3CAC9EB-2B2E-4FEA-8680-95DAD11CDBCA}" destId="{3152BABA-F7A2-40FC-900D-3D41AC1DB418}" srcOrd="0" destOrd="0" presId="urn:microsoft.com/office/officeart/2011/layout/RadialPictureList#1"/>
    <dgm:cxn modelId="{80BB74F9-42ED-481D-ACF1-991E05AF21CD}" type="presOf" srcId="{9DC10ECC-BB51-44CC-9233-868D07B82E93}" destId="{FCE44BD1-267A-41EA-8C2C-EB1C3C41AE7F}" srcOrd="0" destOrd="0" presId="urn:microsoft.com/office/officeart/2011/layout/RadialPictureList#1"/>
    <dgm:cxn modelId="{03F7D8D5-C3D7-4B85-BE3A-3EAFB6D72293}" type="presParOf" srcId="{E818CB3B-B537-4733-995A-E7A8ED74E736}" destId="{9ED4673C-1E07-4C21-B198-065C0682A518}" srcOrd="0" destOrd="0" presId="urn:microsoft.com/office/officeart/2011/layout/RadialPictureList#1"/>
    <dgm:cxn modelId="{58D6D3EC-D602-43ED-8189-162C90F33172}" type="presParOf" srcId="{E818CB3B-B537-4733-995A-E7A8ED74E736}" destId="{4F177433-9603-4B9F-A7A7-BAC6F1E5DCC3}" srcOrd="1" destOrd="0" presId="urn:microsoft.com/office/officeart/2011/layout/RadialPictureList#1"/>
    <dgm:cxn modelId="{94C7E548-9C71-47FC-8CE6-5B4CA199E1B0}" type="presParOf" srcId="{E818CB3B-B537-4733-995A-E7A8ED74E736}" destId="{C14D6F09-3F52-4C3B-BDD4-7FBC3945EF4F}" srcOrd="2" destOrd="0" presId="urn:microsoft.com/office/officeart/2011/layout/RadialPictureList#1"/>
    <dgm:cxn modelId="{633D9D8B-A768-4FC3-8C2D-42ED7033AA2D}" type="presParOf" srcId="{E818CB3B-B537-4733-995A-E7A8ED74E736}" destId="{FCE44BD1-267A-41EA-8C2C-EB1C3C41AE7F}" srcOrd="3" destOrd="0" presId="urn:microsoft.com/office/officeart/2011/layout/RadialPictureList#1"/>
    <dgm:cxn modelId="{4FC2FD37-3A51-489F-BD5F-5EE18D5B2018}" type="presParOf" srcId="{E818CB3B-B537-4733-995A-E7A8ED74E736}" destId="{D6D33482-0578-46F9-826E-E53995ADC1E3}" srcOrd="4" destOrd="0" presId="urn:microsoft.com/office/officeart/2011/layout/RadialPictureList#1"/>
    <dgm:cxn modelId="{952DAF22-9C9C-474C-8044-F5F1869284B8}" type="presParOf" srcId="{D6D33482-0578-46F9-826E-E53995ADC1E3}" destId="{EF55EF09-0CD9-4282-A313-F62C80A81AF8}" srcOrd="0" destOrd="0" presId="urn:microsoft.com/office/officeart/2011/layout/RadialPictureList#1"/>
    <dgm:cxn modelId="{58AEE509-2212-4EAB-BA2F-3303FF581669}" type="presParOf" srcId="{E818CB3B-B537-4733-995A-E7A8ED74E736}" destId="{D2EAEF99-8907-4A99-B0A8-94A7F640CA42}" srcOrd="5" destOrd="0" presId="urn:microsoft.com/office/officeart/2011/layout/RadialPictureList#1"/>
    <dgm:cxn modelId="{CB8F35CB-D15E-4AE3-BAAE-59751257E774}" type="presParOf" srcId="{E818CB3B-B537-4733-995A-E7A8ED74E736}" destId="{3BFFFD10-693A-475B-B2E6-A825B785F4C6}" srcOrd="6" destOrd="0" presId="urn:microsoft.com/office/officeart/2011/layout/RadialPictureList#1"/>
    <dgm:cxn modelId="{8F77A061-80CE-42BA-9AD7-BDEE637EAE65}" type="presParOf" srcId="{3BFFFD10-693A-475B-B2E6-A825B785F4C6}" destId="{A2DFEC79-D3E0-4E62-90CC-4B8A63540963}" srcOrd="0" destOrd="0" presId="urn:microsoft.com/office/officeart/2011/layout/RadialPictureList#1"/>
    <dgm:cxn modelId="{BAD463C8-2425-4D4C-ADD3-DA0243408889}" type="presParOf" srcId="{E818CB3B-B537-4733-995A-E7A8ED74E736}" destId="{3152BABA-F7A2-40FC-900D-3D41AC1DB418}" srcOrd="7" destOrd="0" presId="urn:microsoft.com/office/officeart/2011/layout/RadialPictureList#1"/>
    <dgm:cxn modelId="{9822ECB0-6160-41C7-AA3D-13E9BCC40E50}" type="presParOf" srcId="{E818CB3B-B537-4733-995A-E7A8ED74E736}" destId="{4DF40459-4A57-4529-AE60-9B234E97AC56}" srcOrd="8" destOrd="0" presId="urn:microsoft.com/office/officeart/2011/layout/RadialPictureList#1"/>
    <dgm:cxn modelId="{586ACF32-DD7B-413D-BADC-AC3A9515918D}" type="presParOf" srcId="{4DF40459-4A57-4529-AE60-9B234E97AC56}" destId="{DD3ACA2E-771F-407E-B391-546C5072E3C1}" srcOrd="0" destOrd="0" presId="urn:microsoft.com/office/officeart/2011/layout/RadialPictureList#1"/>
    <dgm:cxn modelId="{2756366D-1BB2-4727-AAAD-F68C46CBF1BE}" type="presParOf" srcId="{E818CB3B-B537-4733-995A-E7A8ED74E736}" destId="{B5AB1567-2DE3-40DC-8E0C-8870C03F7019}" srcOrd="9" destOrd="0" presId="urn:microsoft.com/office/officeart/2011/layout/RadialPicture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0AF6D-0E02-4E94-8E32-53B0A0EA09D3}">
      <dsp:nvSpPr>
        <dsp:cNvPr id="0" name=""/>
        <dsp:cNvSpPr/>
      </dsp:nvSpPr>
      <dsp:spPr>
        <a:xfrm rot="16200000">
          <a:off x="-1265578" y="2088560"/>
          <a:ext cx="3137725" cy="482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25528" bIns="0" numCol="1" spcCol="1270" anchor="t" anchorCtr="0">
          <a:noAutofit/>
        </a:bodyPr>
        <a:lstStyle/>
        <a:p>
          <a:pPr lvl="0" algn="r" defTabSz="1511300">
            <a:lnSpc>
              <a:spcPct val="90000"/>
            </a:lnSpc>
            <a:spcBef>
              <a:spcPct val="0"/>
            </a:spcBef>
            <a:spcAft>
              <a:spcPct val="35000"/>
            </a:spcAft>
          </a:pPr>
          <a:r>
            <a:rPr lang="tr-TR" sz="3400" kern="1200" dirty="0" smtClean="0"/>
            <a:t>Akreditasyon</a:t>
          </a:r>
          <a:endParaRPr lang="en-US" sz="3400" kern="1200" dirty="0"/>
        </a:p>
      </dsp:txBody>
      <dsp:txXfrm>
        <a:off x="-1265578" y="2088560"/>
        <a:ext cx="3137725" cy="482488"/>
      </dsp:txXfrm>
    </dsp:sp>
    <dsp:sp modelId="{A1706A8E-996A-49FC-9F5D-24ECA189E237}">
      <dsp:nvSpPr>
        <dsp:cNvPr id="0" name=""/>
        <dsp:cNvSpPr/>
      </dsp:nvSpPr>
      <dsp:spPr>
        <a:xfrm>
          <a:off x="544528" y="760942"/>
          <a:ext cx="2403303" cy="313772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425528" rIns="120904" bIns="120904" numCol="1" spcCol="1270" anchor="t" anchorCtr="0">
          <a:noAutofit/>
        </a:bodyPr>
        <a:lstStyle/>
        <a:p>
          <a:pPr marL="114300" lvl="1" indent="-114300" algn="l" defTabSz="577850">
            <a:lnSpc>
              <a:spcPct val="90000"/>
            </a:lnSpc>
            <a:spcBef>
              <a:spcPct val="0"/>
            </a:spcBef>
            <a:spcAft>
              <a:spcPct val="15000"/>
            </a:spcAft>
            <a:buChar char="••"/>
          </a:pPr>
          <a:r>
            <a:rPr lang="tr-TR" sz="1300" kern="1200" dirty="0" smtClean="0"/>
            <a:t>Firmanın/programın verdiği hizmetin belirli bir kalitede yapılacağının garantisidir. </a:t>
          </a:r>
          <a:endParaRPr lang="en-US" sz="1300" kern="1200" dirty="0"/>
        </a:p>
        <a:p>
          <a:pPr marL="114300" lvl="1" indent="-114300" algn="l" defTabSz="577850">
            <a:lnSpc>
              <a:spcPct val="90000"/>
            </a:lnSpc>
            <a:spcBef>
              <a:spcPct val="0"/>
            </a:spcBef>
            <a:spcAft>
              <a:spcPct val="15000"/>
            </a:spcAft>
            <a:buChar char="••"/>
          </a:pPr>
          <a:r>
            <a:rPr lang="tr-TR" sz="1300" kern="1200" dirty="0" smtClean="0">
              <a:latin typeface="+mj-lt"/>
            </a:rPr>
            <a:t>bir kuruluşun sertifikaları, ürün ve hizmetlerinin denetimi ile  belirli teknik faaliyetleri gerçekleştirmek için yeterliliğe ve tarafsızlığa sahip olduğunun bağımsız üçüncü kişi tarafından tanınmasıdır.</a:t>
          </a:r>
          <a:endParaRPr lang="en-US" sz="1300" kern="1200" dirty="0"/>
        </a:p>
        <a:p>
          <a:pPr marL="114300" lvl="1" indent="-114300" algn="l" defTabSz="577850">
            <a:lnSpc>
              <a:spcPct val="90000"/>
            </a:lnSpc>
            <a:spcBef>
              <a:spcPct val="0"/>
            </a:spcBef>
            <a:spcAft>
              <a:spcPct val="15000"/>
            </a:spcAft>
            <a:buChar char="••"/>
          </a:pPr>
          <a:r>
            <a:rPr lang="tr-TR" sz="1300" kern="1200" dirty="0" smtClean="0"/>
            <a:t>Sadece organizasyonlar, firmalar, programlar akredite olabilir</a:t>
          </a:r>
          <a:endParaRPr lang="en-US" sz="1300" kern="1200" dirty="0"/>
        </a:p>
      </dsp:txBody>
      <dsp:txXfrm>
        <a:off x="544528" y="760942"/>
        <a:ext cx="2403303" cy="3137725"/>
      </dsp:txXfrm>
    </dsp:sp>
    <dsp:sp modelId="{1C72EF25-452B-4FC1-B591-7FF79903C0A7}">
      <dsp:nvSpPr>
        <dsp:cNvPr id="0" name=""/>
        <dsp:cNvSpPr/>
      </dsp:nvSpPr>
      <dsp:spPr>
        <a:xfrm>
          <a:off x="62039" y="124057"/>
          <a:ext cx="964976" cy="96497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713F46-EE04-4348-A15C-228D9A8A108C}">
      <dsp:nvSpPr>
        <dsp:cNvPr id="0" name=""/>
        <dsp:cNvSpPr/>
      </dsp:nvSpPr>
      <dsp:spPr>
        <a:xfrm rot="16200000">
          <a:off x="2258685" y="2088560"/>
          <a:ext cx="3137725" cy="482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25528" bIns="0" numCol="1" spcCol="1270" anchor="t" anchorCtr="0">
          <a:noAutofit/>
        </a:bodyPr>
        <a:lstStyle/>
        <a:p>
          <a:pPr lvl="0" algn="r" defTabSz="1511300">
            <a:lnSpc>
              <a:spcPct val="90000"/>
            </a:lnSpc>
            <a:spcBef>
              <a:spcPct val="0"/>
            </a:spcBef>
            <a:spcAft>
              <a:spcPct val="35000"/>
            </a:spcAft>
          </a:pPr>
          <a:r>
            <a:rPr lang="tr-TR" sz="3400" kern="1200" dirty="0" smtClean="0"/>
            <a:t>Sertifikasyon</a:t>
          </a:r>
          <a:endParaRPr lang="en-US" sz="3400" kern="1200" dirty="0"/>
        </a:p>
      </dsp:txBody>
      <dsp:txXfrm>
        <a:off x="2258685" y="2088560"/>
        <a:ext cx="3137725" cy="482488"/>
      </dsp:txXfrm>
    </dsp:sp>
    <dsp:sp modelId="{C9F5CE5A-BCEF-4910-AF06-974F7AE1EA13}">
      <dsp:nvSpPr>
        <dsp:cNvPr id="0" name=""/>
        <dsp:cNvSpPr/>
      </dsp:nvSpPr>
      <dsp:spPr>
        <a:xfrm>
          <a:off x="4068792" y="760942"/>
          <a:ext cx="2403303" cy="3137725"/>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425528" rIns="120904" bIns="120904" numCol="1" spcCol="1270" anchor="t" anchorCtr="0">
          <a:noAutofit/>
        </a:bodyPr>
        <a:lstStyle/>
        <a:p>
          <a:pPr marL="114300" lvl="1" indent="-114300" algn="l" defTabSz="577850">
            <a:lnSpc>
              <a:spcPct val="90000"/>
            </a:lnSpc>
            <a:spcBef>
              <a:spcPct val="0"/>
            </a:spcBef>
            <a:spcAft>
              <a:spcPct val="15000"/>
            </a:spcAft>
            <a:buChar char="••"/>
          </a:pPr>
          <a:r>
            <a:rPr lang="tr-TR" sz="1300" kern="1200" dirty="0" smtClean="0"/>
            <a:t>Birey veya organizasyonun belirlenmiş bir standartta bir işlemi teknik olarak yerine getirebileceğinin üçüncü bir tarafça onaylanmasıdır.</a:t>
          </a:r>
          <a:endParaRPr lang="en-US" sz="1300" kern="1200" dirty="0"/>
        </a:p>
        <a:p>
          <a:pPr marL="114300" lvl="1" indent="-114300" algn="l" defTabSz="577850">
            <a:lnSpc>
              <a:spcPct val="90000"/>
            </a:lnSpc>
            <a:spcBef>
              <a:spcPct val="0"/>
            </a:spcBef>
            <a:spcAft>
              <a:spcPct val="15000"/>
            </a:spcAft>
            <a:buChar char="••"/>
          </a:pPr>
          <a:r>
            <a:rPr lang="tr-TR" sz="1300" kern="1200" dirty="0" smtClean="0">
              <a:latin typeface="+mj-lt"/>
            </a:rPr>
            <a:t>Bireyin/ kuruluşun sistem veya ürünlerinin denetimi yoluyla üçüncü taraf onayı ile verilir. </a:t>
          </a:r>
          <a:endParaRPr lang="en-US" sz="1300" kern="1200" dirty="0"/>
        </a:p>
      </dsp:txBody>
      <dsp:txXfrm>
        <a:off x="4068792" y="760942"/>
        <a:ext cx="2403303" cy="3137725"/>
      </dsp:txXfrm>
    </dsp:sp>
    <dsp:sp modelId="{0FB8B3DD-B0EC-40AC-8D41-620C459879AC}">
      <dsp:nvSpPr>
        <dsp:cNvPr id="0" name=""/>
        <dsp:cNvSpPr/>
      </dsp:nvSpPr>
      <dsp:spPr>
        <a:xfrm>
          <a:off x="3586304" y="124057"/>
          <a:ext cx="964976" cy="96497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08302A-93D5-42CC-B796-15DA4CF795D2}">
      <dsp:nvSpPr>
        <dsp:cNvPr id="0" name=""/>
        <dsp:cNvSpPr/>
      </dsp:nvSpPr>
      <dsp:spPr>
        <a:xfrm rot="16200000">
          <a:off x="5782949" y="2088560"/>
          <a:ext cx="3137725" cy="482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25528" bIns="0" numCol="1" spcCol="1270" anchor="t" anchorCtr="0">
          <a:noAutofit/>
        </a:bodyPr>
        <a:lstStyle/>
        <a:p>
          <a:pPr lvl="0" algn="r" defTabSz="1511300">
            <a:lnSpc>
              <a:spcPct val="90000"/>
            </a:lnSpc>
            <a:spcBef>
              <a:spcPct val="0"/>
            </a:spcBef>
            <a:spcAft>
              <a:spcPct val="35000"/>
            </a:spcAft>
          </a:pPr>
          <a:r>
            <a:rPr lang="tr-TR" sz="3400" kern="1200" dirty="0" smtClean="0"/>
            <a:t>Kayıt</a:t>
          </a:r>
          <a:endParaRPr lang="en-US" sz="3400" kern="1200" dirty="0"/>
        </a:p>
      </dsp:txBody>
      <dsp:txXfrm>
        <a:off x="5782949" y="2088560"/>
        <a:ext cx="3137725" cy="482488"/>
      </dsp:txXfrm>
    </dsp:sp>
    <dsp:sp modelId="{E4BF4069-85CD-4FED-94B5-21AAA867E0BC}">
      <dsp:nvSpPr>
        <dsp:cNvPr id="0" name=""/>
        <dsp:cNvSpPr/>
      </dsp:nvSpPr>
      <dsp:spPr>
        <a:xfrm>
          <a:off x="7593056" y="760942"/>
          <a:ext cx="2403303" cy="3137725"/>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425528" rIns="120904" bIns="120904" numCol="1" spcCol="1270" anchor="t" anchorCtr="0">
          <a:noAutofit/>
        </a:bodyPr>
        <a:lstStyle/>
        <a:p>
          <a:pPr marL="114300" lvl="1" indent="-114300" algn="l" defTabSz="577850">
            <a:lnSpc>
              <a:spcPct val="90000"/>
            </a:lnSpc>
            <a:spcBef>
              <a:spcPct val="0"/>
            </a:spcBef>
            <a:spcAft>
              <a:spcPct val="15000"/>
            </a:spcAft>
            <a:buChar char="••"/>
          </a:pPr>
          <a:r>
            <a:rPr lang="tr-TR" sz="1300" kern="1200" dirty="0" smtClean="0"/>
            <a:t>Yasal zorunluk nedeniyle belirli iş ve eylemleri yapmak için kayıt olunması gerekir. </a:t>
          </a:r>
          <a:endParaRPr lang="en-US" sz="1300" kern="1200" dirty="0"/>
        </a:p>
        <a:p>
          <a:pPr marL="114300" lvl="1" indent="-114300" algn="l" defTabSz="577850">
            <a:lnSpc>
              <a:spcPct val="90000"/>
            </a:lnSpc>
            <a:spcBef>
              <a:spcPct val="0"/>
            </a:spcBef>
            <a:spcAft>
              <a:spcPct val="15000"/>
            </a:spcAft>
            <a:buChar char="••"/>
          </a:pPr>
          <a:r>
            <a:rPr lang="tr-TR" sz="1300" kern="1200" dirty="0" smtClean="0"/>
            <a:t>Verilen hizmetin kalitesi denetlenmez. </a:t>
          </a:r>
          <a:endParaRPr lang="en-US" sz="1300" kern="1200" dirty="0"/>
        </a:p>
        <a:p>
          <a:pPr marL="114300" lvl="1" indent="-114300" algn="l" defTabSz="577850">
            <a:lnSpc>
              <a:spcPct val="90000"/>
            </a:lnSpc>
            <a:spcBef>
              <a:spcPct val="0"/>
            </a:spcBef>
            <a:spcAft>
              <a:spcPct val="15000"/>
            </a:spcAft>
            <a:buChar char="••"/>
          </a:pPr>
          <a:endParaRPr lang="en-US" sz="1300" kern="1200" dirty="0"/>
        </a:p>
      </dsp:txBody>
      <dsp:txXfrm>
        <a:off x="7593056" y="760942"/>
        <a:ext cx="2403303" cy="3137725"/>
      </dsp:txXfrm>
    </dsp:sp>
    <dsp:sp modelId="{29B622AF-57E3-4203-85D7-7796C79DBBC5}">
      <dsp:nvSpPr>
        <dsp:cNvPr id="0" name=""/>
        <dsp:cNvSpPr/>
      </dsp:nvSpPr>
      <dsp:spPr>
        <a:xfrm>
          <a:off x="7110568" y="124057"/>
          <a:ext cx="964976" cy="96497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4673C-1E07-4C21-B198-065C0682A518}">
      <dsp:nvSpPr>
        <dsp:cNvPr id="0" name=""/>
        <dsp:cNvSpPr/>
      </dsp:nvSpPr>
      <dsp:spPr>
        <a:xfrm>
          <a:off x="1955769" y="1037106"/>
          <a:ext cx="1960299" cy="1960396"/>
        </a:xfrm>
        <a:prstGeom prst="ellipse">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tr-TR" sz="2900" kern="1200" dirty="0" smtClean="0"/>
            <a:t>5 personel</a:t>
          </a:r>
          <a:endParaRPr lang="tr-TR" sz="2900" kern="1200" dirty="0"/>
        </a:p>
      </dsp:txBody>
      <dsp:txXfrm>
        <a:off x="2242848" y="1324199"/>
        <a:ext cx="1386141" cy="1386210"/>
      </dsp:txXfrm>
    </dsp:sp>
    <dsp:sp modelId="{4F177433-9603-4B9F-A7A7-BAC6F1E5DCC3}">
      <dsp:nvSpPr>
        <dsp:cNvPr id="0" name=""/>
        <dsp:cNvSpPr/>
      </dsp:nvSpPr>
      <dsp:spPr>
        <a:xfrm>
          <a:off x="351253" y="38557"/>
          <a:ext cx="3951640" cy="4119345"/>
        </a:xfrm>
        <a:prstGeom prst="blockArc">
          <a:avLst>
            <a:gd name="adj1" fmla="val 17527788"/>
            <a:gd name="adj2" fmla="val 4119114"/>
            <a:gd name="adj3" fmla="val 575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4D6F09-3F52-4C3B-BDD4-7FBC3945EF4F}">
      <dsp:nvSpPr>
        <dsp:cNvPr id="0" name=""/>
        <dsp:cNvSpPr/>
      </dsp:nvSpPr>
      <dsp:spPr>
        <a:xfrm>
          <a:off x="4224341" y="238456"/>
          <a:ext cx="1050139" cy="105043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8000" r="-28000"/>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FCE44BD1-267A-41EA-8C2C-EB1C3C41AE7F}">
      <dsp:nvSpPr>
        <dsp:cNvPr id="0" name=""/>
        <dsp:cNvSpPr/>
      </dsp:nvSpPr>
      <dsp:spPr>
        <a:xfrm>
          <a:off x="5364480" y="307603"/>
          <a:ext cx="2741584" cy="101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10000"/>
            </a:spcAft>
          </a:pPr>
          <a:r>
            <a:rPr lang="tr-TR" sz="1400" b="1" kern="1200" dirty="0" smtClean="0">
              <a:solidFill>
                <a:schemeClr val="tx2">
                  <a:lumMod val="75000"/>
                </a:schemeClr>
              </a:solidFill>
            </a:rPr>
            <a:t>a) İki Çevre Mühendisi </a:t>
          </a:r>
          <a:endParaRPr lang="tr-TR" sz="1400" b="1" kern="1200" dirty="0">
            <a:solidFill>
              <a:schemeClr val="tx2">
                <a:lumMod val="75000"/>
              </a:schemeClr>
            </a:solidFill>
          </a:endParaRPr>
        </a:p>
        <a:p>
          <a:pPr lvl="0" algn="l" defTabSz="622300">
            <a:lnSpc>
              <a:spcPct val="90000"/>
            </a:lnSpc>
            <a:spcBef>
              <a:spcPct val="0"/>
            </a:spcBef>
            <a:spcAft>
              <a:spcPct val="10000"/>
            </a:spcAft>
          </a:pPr>
          <a:r>
            <a:rPr lang="tr-TR" sz="1400" b="0" kern="1200" dirty="0">
              <a:solidFill>
                <a:schemeClr val="tx2">
                  <a:lumMod val="75000"/>
                </a:schemeClr>
              </a:solidFill>
            </a:rPr>
            <a:t>en az 5 </a:t>
          </a:r>
          <a:r>
            <a:rPr lang="tr-TR" sz="1400" b="0" kern="1200" dirty="0" smtClean="0">
              <a:solidFill>
                <a:schemeClr val="tx2">
                  <a:lumMod val="75000"/>
                </a:schemeClr>
              </a:solidFill>
            </a:rPr>
            <a:t>yıl tecrübe ve 25 ÇED/PTD, veya 10 adet </a:t>
          </a:r>
          <a:r>
            <a:rPr lang="tr-TR" sz="1400" b="0" kern="1200" dirty="0" err="1" smtClean="0">
              <a:solidFill>
                <a:schemeClr val="tx2">
                  <a:lumMod val="75000"/>
                </a:schemeClr>
              </a:solidFill>
            </a:rPr>
            <a:t>İDK’ya</a:t>
          </a:r>
          <a:r>
            <a:rPr lang="tr-TR" sz="1400" b="0" kern="1200" dirty="0" smtClean="0">
              <a:solidFill>
                <a:schemeClr val="tx2">
                  <a:lumMod val="75000"/>
                </a:schemeClr>
              </a:solidFill>
            </a:rPr>
            <a:t> katılmış</a:t>
          </a:r>
          <a:endParaRPr lang="tr-TR" sz="1400" b="0" kern="1200" dirty="0">
            <a:solidFill>
              <a:schemeClr val="tx2">
                <a:lumMod val="75000"/>
              </a:schemeClr>
            </a:solidFill>
          </a:endParaRPr>
        </a:p>
      </dsp:txBody>
      <dsp:txXfrm>
        <a:off x="5364480" y="307603"/>
        <a:ext cx="2741584" cy="1016654"/>
      </dsp:txXfrm>
    </dsp:sp>
    <dsp:sp modelId="{EF55EF09-0CD9-4282-A313-F62C80A81AF8}">
      <dsp:nvSpPr>
        <dsp:cNvPr id="0" name=""/>
        <dsp:cNvSpPr/>
      </dsp:nvSpPr>
      <dsp:spPr>
        <a:xfrm>
          <a:off x="4415742" y="1624605"/>
          <a:ext cx="1050139" cy="105043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D2EAEF99-8907-4A99-B0A8-94A7F640CA42}">
      <dsp:nvSpPr>
        <dsp:cNvPr id="0" name=""/>
        <dsp:cNvSpPr/>
      </dsp:nvSpPr>
      <dsp:spPr>
        <a:xfrm>
          <a:off x="5647897" y="1836051"/>
          <a:ext cx="1629572" cy="592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10000"/>
            </a:spcAft>
          </a:pPr>
          <a:r>
            <a:rPr lang="tr-TR" sz="1400" b="1" kern="1200" dirty="0" smtClean="0">
              <a:solidFill>
                <a:schemeClr val="tx2">
                  <a:lumMod val="75000"/>
                </a:schemeClr>
              </a:solidFill>
            </a:rPr>
            <a:t>b) </a:t>
          </a:r>
          <a:r>
            <a:rPr lang="tr-TR" sz="1400" b="0" kern="1200" dirty="0" smtClean="0">
              <a:solidFill>
                <a:schemeClr val="tx2">
                  <a:lumMod val="75000"/>
                </a:schemeClr>
              </a:solidFill>
            </a:rPr>
            <a:t>Çevre mühendisliği harici </a:t>
          </a:r>
          <a:r>
            <a:rPr lang="tr-TR" sz="1400" b="1" kern="1200" dirty="0" smtClean="0">
              <a:solidFill>
                <a:schemeClr val="tx2">
                  <a:lumMod val="75000"/>
                </a:schemeClr>
              </a:solidFill>
            </a:rPr>
            <a:t>İki personel</a:t>
          </a:r>
        </a:p>
        <a:p>
          <a:pPr lvl="0" algn="l" defTabSz="622300">
            <a:lnSpc>
              <a:spcPct val="90000"/>
            </a:lnSpc>
            <a:spcBef>
              <a:spcPct val="0"/>
            </a:spcBef>
            <a:spcAft>
              <a:spcPct val="10000"/>
            </a:spcAft>
          </a:pPr>
          <a:r>
            <a:rPr lang="tr-TR" sz="1400" b="0" kern="1200" dirty="0" smtClean="0">
              <a:solidFill>
                <a:schemeClr val="tx2">
                  <a:lumMod val="75000"/>
                </a:schemeClr>
              </a:solidFill>
            </a:rPr>
            <a:t>en az 5 yıl tecrübe ve 25 ÇED/PTD, veya 10 adet </a:t>
          </a:r>
          <a:r>
            <a:rPr lang="tr-TR" sz="1400" b="0" kern="1200" dirty="0" err="1" smtClean="0">
              <a:solidFill>
                <a:schemeClr val="tx2">
                  <a:lumMod val="75000"/>
                </a:schemeClr>
              </a:solidFill>
            </a:rPr>
            <a:t>İDK’ya</a:t>
          </a:r>
          <a:r>
            <a:rPr lang="tr-TR" sz="1400" b="0" kern="1200" dirty="0" smtClean="0">
              <a:solidFill>
                <a:schemeClr val="tx2">
                  <a:lumMod val="75000"/>
                </a:schemeClr>
              </a:solidFill>
            </a:rPr>
            <a:t> katılmış </a:t>
          </a:r>
          <a:endParaRPr lang="tr-TR" sz="1400" b="0" kern="1200" dirty="0">
            <a:solidFill>
              <a:schemeClr val="tx2">
                <a:lumMod val="75000"/>
              </a:schemeClr>
            </a:solidFill>
          </a:endParaRPr>
        </a:p>
      </dsp:txBody>
      <dsp:txXfrm>
        <a:off x="5647897" y="1836051"/>
        <a:ext cx="1629572" cy="592424"/>
      </dsp:txXfrm>
    </dsp:sp>
    <dsp:sp modelId="{DD3ACA2E-771F-407E-B391-546C5072E3C1}">
      <dsp:nvSpPr>
        <dsp:cNvPr id="0" name=""/>
        <dsp:cNvSpPr/>
      </dsp:nvSpPr>
      <dsp:spPr>
        <a:xfrm>
          <a:off x="3960787" y="3068912"/>
          <a:ext cx="1050139" cy="105043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59C21761-FDCA-4DE6-A9BF-6BD18DF4E868}">
      <dsp:nvSpPr>
        <dsp:cNvPr id="0" name=""/>
        <dsp:cNvSpPr/>
      </dsp:nvSpPr>
      <dsp:spPr>
        <a:xfrm>
          <a:off x="5140194" y="3102690"/>
          <a:ext cx="1405652" cy="101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10000"/>
            </a:spcAft>
          </a:pPr>
          <a:r>
            <a:rPr lang="tr-TR" sz="1400" b="1" kern="1200" dirty="0" smtClean="0">
              <a:solidFill>
                <a:schemeClr val="tx2">
                  <a:lumMod val="75000"/>
                </a:schemeClr>
              </a:solidFill>
            </a:rPr>
            <a:t>c) Bir Koordinatör </a:t>
          </a:r>
          <a:r>
            <a:rPr lang="tr-TR" sz="1400" b="0" kern="1200" dirty="0" smtClean="0">
              <a:solidFill>
                <a:schemeClr val="tx2">
                  <a:lumMod val="75000"/>
                </a:schemeClr>
              </a:solidFill>
            </a:rPr>
            <a:t>A ve B bendinde en az 3 yıl tecrübe</a:t>
          </a:r>
        </a:p>
        <a:p>
          <a:pPr lvl="0" algn="l" defTabSz="622300">
            <a:lnSpc>
              <a:spcPct val="90000"/>
            </a:lnSpc>
            <a:spcBef>
              <a:spcPct val="0"/>
            </a:spcBef>
            <a:spcAft>
              <a:spcPct val="10000"/>
            </a:spcAft>
          </a:pPr>
          <a:r>
            <a:rPr lang="tr-TR" sz="1400" b="0" kern="1200" dirty="0" smtClean="0">
              <a:solidFill>
                <a:schemeClr val="tx2">
                  <a:lumMod val="75000"/>
                </a:schemeClr>
              </a:solidFill>
            </a:rPr>
            <a:t>Bu bentlerden birinde en az 5 nihai ÇED</a:t>
          </a:r>
          <a:endParaRPr lang="tr-TR" sz="1400" b="0" kern="1200" dirty="0">
            <a:solidFill>
              <a:schemeClr val="tx2">
                <a:lumMod val="75000"/>
              </a:schemeClr>
            </a:solidFill>
          </a:endParaRPr>
        </a:p>
      </dsp:txBody>
      <dsp:txXfrm>
        <a:off x="5140194" y="3102690"/>
        <a:ext cx="1405652" cy="10166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4673C-1E07-4C21-B198-065C0682A518}">
      <dsp:nvSpPr>
        <dsp:cNvPr id="0" name=""/>
        <dsp:cNvSpPr/>
      </dsp:nvSpPr>
      <dsp:spPr>
        <a:xfrm>
          <a:off x="1102603" y="1151356"/>
          <a:ext cx="1803198" cy="1803037"/>
        </a:xfrm>
        <a:prstGeom prst="ellipse">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tr-TR" sz="6500" kern="1200" dirty="0"/>
            <a:t>4</a:t>
          </a:r>
        </a:p>
      </dsp:txBody>
      <dsp:txXfrm>
        <a:off x="1366675" y="1415405"/>
        <a:ext cx="1275054" cy="1274939"/>
      </dsp:txXfrm>
    </dsp:sp>
    <dsp:sp modelId="{4F177433-9603-4B9F-A7A7-BAC6F1E5DCC3}">
      <dsp:nvSpPr>
        <dsp:cNvPr id="0" name=""/>
        <dsp:cNvSpPr/>
      </dsp:nvSpPr>
      <dsp:spPr>
        <a:xfrm>
          <a:off x="172945" y="148708"/>
          <a:ext cx="3634456" cy="3788561"/>
        </a:xfrm>
        <a:prstGeom prst="blockArc">
          <a:avLst>
            <a:gd name="adj1" fmla="val 16509444"/>
            <a:gd name="adj2" fmla="val 5088054"/>
            <a:gd name="adj3" fmla="val 524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4D6F09-3F52-4C3B-BDD4-7FBC3945EF4F}">
      <dsp:nvSpPr>
        <dsp:cNvPr id="0" name=""/>
        <dsp:cNvSpPr/>
      </dsp:nvSpPr>
      <dsp:spPr>
        <a:xfrm>
          <a:off x="2422972" y="0"/>
          <a:ext cx="966188" cy="96598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8000" r="-28000"/>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FCE44BD1-267A-41EA-8C2C-EB1C3C41AE7F}">
      <dsp:nvSpPr>
        <dsp:cNvPr id="0" name=""/>
        <dsp:cNvSpPr/>
      </dsp:nvSpPr>
      <dsp:spPr>
        <a:xfrm>
          <a:off x="3462749" y="12358"/>
          <a:ext cx="1293368" cy="935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10000"/>
            </a:spcAft>
          </a:pPr>
          <a:r>
            <a:rPr lang="tr-TR" sz="1400" b="1" kern="1200" dirty="0">
              <a:solidFill>
                <a:schemeClr val="tx2">
                  <a:lumMod val="75000"/>
                </a:schemeClr>
              </a:solidFill>
            </a:rPr>
            <a:t>1</a:t>
          </a:r>
        </a:p>
        <a:p>
          <a:pPr lvl="0" algn="l" defTabSz="622300">
            <a:lnSpc>
              <a:spcPct val="90000"/>
            </a:lnSpc>
            <a:spcBef>
              <a:spcPct val="0"/>
            </a:spcBef>
            <a:spcAft>
              <a:spcPct val="10000"/>
            </a:spcAft>
          </a:pPr>
          <a:r>
            <a:rPr lang="tr-TR" sz="1400" b="1" kern="1200" dirty="0">
              <a:solidFill>
                <a:schemeClr val="tx2">
                  <a:lumMod val="75000"/>
                </a:schemeClr>
              </a:solidFill>
            </a:rPr>
            <a:t>Koordinatör</a:t>
          </a:r>
        </a:p>
        <a:p>
          <a:pPr lvl="0" algn="l" defTabSz="622300">
            <a:lnSpc>
              <a:spcPct val="90000"/>
            </a:lnSpc>
            <a:spcBef>
              <a:spcPct val="0"/>
            </a:spcBef>
            <a:spcAft>
              <a:spcPct val="10000"/>
            </a:spcAft>
          </a:pPr>
          <a:r>
            <a:rPr lang="tr-TR" sz="1400" b="1" kern="1200" dirty="0">
              <a:solidFill>
                <a:schemeClr val="tx2">
                  <a:lumMod val="75000"/>
                </a:schemeClr>
              </a:solidFill>
            </a:rPr>
            <a:t>Tecrübe</a:t>
          </a:r>
        </a:p>
        <a:p>
          <a:pPr lvl="0" algn="l" defTabSz="622300">
            <a:lnSpc>
              <a:spcPct val="90000"/>
            </a:lnSpc>
            <a:spcBef>
              <a:spcPct val="0"/>
            </a:spcBef>
            <a:spcAft>
              <a:spcPct val="10000"/>
            </a:spcAft>
          </a:pPr>
          <a:r>
            <a:rPr lang="tr-TR" sz="1400" b="1" kern="1200" dirty="0">
              <a:solidFill>
                <a:schemeClr val="tx2">
                  <a:lumMod val="75000"/>
                </a:schemeClr>
              </a:solidFill>
            </a:rPr>
            <a:t>en az 5 yıl</a:t>
          </a:r>
        </a:p>
      </dsp:txBody>
      <dsp:txXfrm>
        <a:off x="3462749" y="12358"/>
        <a:ext cx="1293368" cy="935091"/>
      </dsp:txXfrm>
    </dsp:sp>
    <dsp:sp modelId="{EF55EF09-0CD9-4282-A313-F62C80A81AF8}">
      <dsp:nvSpPr>
        <dsp:cNvPr id="0" name=""/>
        <dsp:cNvSpPr/>
      </dsp:nvSpPr>
      <dsp:spPr>
        <a:xfrm>
          <a:off x="3136628" y="899664"/>
          <a:ext cx="966188" cy="96598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D2EAEF99-8907-4A99-B0A8-94A7F640CA42}">
      <dsp:nvSpPr>
        <dsp:cNvPr id="0" name=""/>
        <dsp:cNvSpPr/>
      </dsp:nvSpPr>
      <dsp:spPr>
        <a:xfrm>
          <a:off x="4175375" y="1111651"/>
          <a:ext cx="1290135" cy="544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10000"/>
            </a:spcAft>
          </a:pPr>
          <a:r>
            <a:rPr lang="tr-TR" sz="1400" b="1" kern="1200" dirty="0">
              <a:solidFill>
                <a:schemeClr val="tx2">
                  <a:lumMod val="75000"/>
                </a:schemeClr>
              </a:solidFill>
            </a:rPr>
            <a:t>1</a:t>
          </a:r>
        </a:p>
        <a:p>
          <a:pPr lvl="0" algn="l" defTabSz="622300">
            <a:lnSpc>
              <a:spcPct val="90000"/>
            </a:lnSpc>
            <a:spcBef>
              <a:spcPct val="0"/>
            </a:spcBef>
            <a:spcAft>
              <a:spcPct val="10000"/>
            </a:spcAft>
          </a:pPr>
          <a:r>
            <a:rPr lang="tr-TR" sz="1400" b="1" kern="1200" dirty="0">
              <a:solidFill>
                <a:schemeClr val="tx2">
                  <a:lumMod val="75000"/>
                </a:schemeClr>
              </a:solidFill>
            </a:rPr>
            <a:t>Çevre </a:t>
          </a:r>
          <a:r>
            <a:rPr lang="tr-TR" sz="1400" b="1" kern="1200" dirty="0" smtClean="0">
              <a:solidFill>
                <a:schemeClr val="tx2">
                  <a:lumMod val="75000"/>
                </a:schemeClr>
              </a:solidFill>
            </a:rPr>
            <a:t>Görevlisi/Çevre Mühendisi</a:t>
          </a:r>
          <a:endParaRPr lang="tr-TR" sz="1400" b="1" kern="1200" dirty="0">
            <a:solidFill>
              <a:schemeClr val="tx2">
                <a:lumMod val="75000"/>
              </a:schemeClr>
            </a:solidFill>
          </a:endParaRPr>
        </a:p>
        <a:p>
          <a:pPr lvl="0" algn="l" defTabSz="622300">
            <a:lnSpc>
              <a:spcPct val="90000"/>
            </a:lnSpc>
            <a:spcBef>
              <a:spcPct val="0"/>
            </a:spcBef>
            <a:spcAft>
              <a:spcPct val="10000"/>
            </a:spcAft>
          </a:pPr>
          <a:r>
            <a:rPr lang="tr-TR" sz="1400" b="1" kern="1200" dirty="0">
              <a:solidFill>
                <a:schemeClr val="tx2">
                  <a:lumMod val="75000"/>
                </a:schemeClr>
              </a:solidFill>
            </a:rPr>
            <a:t>Tecrübe</a:t>
          </a:r>
        </a:p>
        <a:p>
          <a:pPr lvl="0" algn="l" defTabSz="622300">
            <a:lnSpc>
              <a:spcPct val="90000"/>
            </a:lnSpc>
            <a:spcBef>
              <a:spcPct val="0"/>
            </a:spcBef>
            <a:spcAft>
              <a:spcPct val="10000"/>
            </a:spcAft>
          </a:pPr>
          <a:r>
            <a:rPr lang="tr-TR" sz="1400" b="1" kern="1200" dirty="0">
              <a:solidFill>
                <a:schemeClr val="tx2">
                  <a:lumMod val="75000"/>
                </a:schemeClr>
              </a:solidFill>
            </a:rPr>
            <a:t>en az 3 yıl</a:t>
          </a:r>
          <a:endParaRPr lang="tr-TR" sz="1400" kern="1200" dirty="0">
            <a:solidFill>
              <a:schemeClr val="tx2">
                <a:lumMod val="75000"/>
              </a:schemeClr>
            </a:solidFill>
          </a:endParaRPr>
        </a:p>
      </dsp:txBody>
      <dsp:txXfrm>
        <a:off x="4175375" y="1111651"/>
        <a:ext cx="1290135" cy="544896"/>
      </dsp:txXfrm>
    </dsp:sp>
    <dsp:sp modelId="{A2DFEC79-D3E0-4E62-90CC-4B8A63540963}">
      <dsp:nvSpPr>
        <dsp:cNvPr id="0" name=""/>
        <dsp:cNvSpPr/>
      </dsp:nvSpPr>
      <dsp:spPr>
        <a:xfrm>
          <a:off x="3132922" y="2222386"/>
          <a:ext cx="966188" cy="96598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3152BABA-F7A2-40FC-900D-3D41AC1DB418}">
      <dsp:nvSpPr>
        <dsp:cNvPr id="0" name=""/>
        <dsp:cNvSpPr/>
      </dsp:nvSpPr>
      <dsp:spPr>
        <a:xfrm>
          <a:off x="4116656" y="2210263"/>
          <a:ext cx="1740098" cy="737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10000"/>
            </a:spcAft>
          </a:pPr>
          <a:r>
            <a:rPr lang="tr-TR" sz="1400" b="1" kern="1200" dirty="0">
              <a:solidFill>
                <a:schemeClr val="tx2">
                  <a:lumMod val="75000"/>
                </a:schemeClr>
              </a:solidFill>
            </a:rPr>
            <a:t>1</a:t>
          </a:r>
        </a:p>
        <a:p>
          <a:pPr lvl="0" algn="l" defTabSz="622300">
            <a:lnSpc>
              <a:spcPct val="90000"/>
            </a:lnSpc>
            <a:spcBef>
              <a:spcPct val="0"/>
            </a:spcBef>
            <a:spcAft>
              <a:spcPct val="10000"/>
            </a:spcAft>
          </a:pPr>
          <a:r>
            <a:rPr lang="tr-TR" sz="1400" b="1" kern="1200" dirty="0">
              <a:solidFill>
                <a:schemeClr val="tx2">
                  <a:lumMod val="75000"/>
                </a:schemeClr>
              </a:solidFill>
            </a:rPr>
            <a:t>Çevre </a:t>
          </a:r>
          <a:r>
            <a:rPr lang="tr-TR" sz="1400" b="1" kern="1200" dirty="0" smtClean="0">
              <a:solidFill>
                <a:schemeClr val="tx2">
                  <a:lumMod val="75000"/>
                </a:schemeClr>
              </a:solidFill>
            </a:rPr>
            <a:t>Görevlisi/Çevre Mühendisi</a:t>
          </a:r>
          <a:endParaRPr lang="tr-TR" sz="1400" b="1" kern="1200" dirty="0">
            <a:solidFill>
              <a:schemeClr val="tx2">
                <a:lumMod val="75000"/>
              </a:schemeClr>
            </a:solidFill>
          </a:endParaRPr>
        </a:p>
        <a:p>
          <a:pPr lvl="0" algn="l" defTabSz="622300">
            <a:lnSpc>
              <a:spcPct val="90000"/>
            </a:lnSpc>
            <a:spcBef>
              <a:spcPct val="0"/>
            </a:spcBef>
            <a:spcAft>
              <a:spcPct val="10000"/>
            </a:spcAft>
          </a:pPr>
          <a:r>
            <a:rPr lang="tr-TR" sz="1400" b="1" kern="1200" dirty="0">
              <a:solidFill>
                <a:schemeClr val="tx2">
                  <a:lumMod val="75000"/>
                </a:schemeClr>
              </a:solidFill>
            </a:rPr>
            <a:t>Tecrübe</a:t>
          </a:r>
        </a:p>
        <a:p>
          <a:pPr lvl="0" algn="l" defTabSz="622300">
            <a:lnSpc>
              <a:spcPct val="90000"/>
            </a:lnSpc>
            <a:spcBef>
              <a:spcPct val="0"/>
            </a:spcBef>
            <a:spcAft>
              <a:spcPct val="10000"/>
            </a:spcAft>
          </a:pPr>
          <a:r>
            <a:rPr lang="tr-TR" sz="1400" b="1" kern="1200" dirty="0">
              <a:solidFill>
                <a:schemeClr val="tx2">
                  <a:lumMod val="75000"/>
                </a:schemeClr>
              </a:solidFill>
            </a:rPr>
            <a:t>en az 2 yıl</a:t>
          </a:r>
          <a:endParaRPr lang="tr-TR" sz="1400" kern="1200" dirty="0">
            <a:solidFill>
              <a:schemeClr val="tx2">
                <a:lumMod val="75000"/>
              </a:schemeClr>
            </a:solidFill>
          </a:endParaRPr>
        </a:p>
      </dsp:txBody>
      <dsp:txXfrm>
        <a:off x="4116656" y="2210263"/>
        <a:ext cx="1740098" cy="737291"/>
      </dsp:txXfrm>
    </dsp:sp>
    <dsp:sp modelId="{DD3ACA2E-771F-407E-B391-546C5072E3C1}">
      <dsp:nvSpPr>
        <dsp:cNvPr id="0" name=""/>
        <dsp:cNvSpPr/>
      </dsp:nvSpPr>
      <dsp:spPr>
        <a:xfrm>
          <a:off x="2422972" y="3153358"/>
          <a:ext cx="966188" cy="96598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B5AB1567-2DE3-40DC-8E0C-8870C03F7019}">
      <dsp:nvSpPr>
        <dsp:cNvPr id="0" name=""/>
        <dsp:cNvSpPr/>
      </dsp:nvSpPr>
      <dsp:spPr>
        <a:xfrm>
          <a:off x="3462749" y="3173131"/>
          <a:ext cx="1293368" cy="935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10000"/>
            </a:spcAft>
          </a:pPr>
          <a:r>
            <a:rPr lang="tr-TR" sz="1400" b="1" kern="1200" dirty="0">
              <a:solidFill>
                <a:schemeClr val="tx2">
                  <a:lumMod val="75000"/>
                </a:schemeClr>
              </a:solidFill>
            </a:rPr>
            <a:t>1</a:t>
          </a:r>
        </a:p>
        <a:p>
          <a:pPr lvl="0" algn="l" defTabSz="622300">
            <a:lnSpc>
              <a:spcPct val="90000"/>
            </a:lnSpc>
            <a:spcBef>
              <a:spcPct val="0"/>
            </a:spcBef>
            <a:spcAft>
              <a:spcPct val="10000"/>
            </a:spcAft>
          </a:pPr>
          <a:r>
            <a:rPr lang="tr-TR" sz="1400" b="1" kern="1200" dirty="0">
              <a:solidFill>
                <a:schemeClr val="tx2">
                  <a:lumMod val="75000"/>
                </a:schemeClr>
              </a:solidFill>
            </a:rPr>
            <a:t>Çevre </a:t>
          </a:r>
          <a:r>
            <a:rPr lang="tr-TR" sz="1400" b="1" kern="1200" dirty="0" smtClean="0">
              <a:solidFill>
                <a:schemeClr val="tx2">
                  <a:lumMod val="75000"/>
                </a:schemeClr>
              </a:solidFill>
            </a:rPr>
            <a:t>Görevlisi/Çevre Mühendisi</a:t>
          </a:r>
          <a:endParaRPr lang="tr-TR" sz="1400" b="1" kern="1200" dirty="0">
            <a:solidFill>
              <a:schemeClr val="tx2">
                <a:lumMod val="75000"/>
              </a:schemeClr>
            </a:solidFill>
          </a:endParaRPr>
        </a:p>
        <a:p>
          <a:pPr lvl="0" algn="l" defTabSz="622300">
            <a:lnSpc>
              <a:spcPct val="90000"/>
            </a:lnSpc>
            <a:spcBef>
              <a:spcPct val="0"/>
            </a:spcBef>
            <a:spcAft>
              <a:spcPct val="10000"/>
            </a:spcAft>
          </a:pPr>
          <a:r>
            <a:rPr lang="tr-TR" sz="1400" b="1" kern="1200" dirty="0">
              <a:solidFill>
                <a:schemeClr val="tx2">
                  <a:lumMod val="75000"/>
                </a:schemeClr>
              </a:solidFill>
            </a:rPr>
            <a:t>Tecrübe</a:t>
          </a:r>
        </a:p>
        <a:p>
          <a:pPr lvl="0" algn="l" defTabSz="622300">
            <a:lnSpc>
              <a:spcPct val="90000"/>
            </a:lnSpc>
            <a:spcBef>
              <a:spcPct val="0"/>
            </a:spcBef>
            <a:spcAft>
              <a:spcPct val="10000"/>
            </a:spcAft>
          </a:pPr>
          <a:r>
            <a:rPr lang="tr-TR" sz="1400" b="1" kern="1200" dirty="0">
              <a:solidFill>
                <a:schemeClr val="tx2">
                  <a:lumMod val="75000"/>
                </a:schemeClr>
              </a:solidFill>
            </a:rPr>
            <a:t>şartı yok</a:t>
          </a:r>
          <a:endParaRPr lang="tr-TR" sz="1400" kern="1200" dirty="0">
            <a:solidFill>
              <a:schemeClr val="tx2">
                <a:lumMod val="75000"/>
              </a:schemeClr>
            </a:solidFill>
          </a:endParaRPr>
        </a:p>
      </dsp:txBody>
      <dsp:txXfrm>
        <a:off x="3462749" y="3173131"/>
        <a:ext cx="1293368" cy="935091"/>
      </dsp:txXfrm>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2">
  <dgm:title val="Radyal Resim Listesi"/>
  <dgm:desc val="Merkezi bir fikre yönelik ilişkileri göstermek için kullanın. 1. Düzey şekil metin içerir ve tüm 2. Düzey şekiller ilgili bir metinle birlikte birer resim içerir. Dört 2. Düzey resim ile sınırlıdır.  Kullanılmayan resimler görünmez, ancak düzenler arasında geçiş yapmanız durumunda yerinde kalır. Az miktarda 2. Düzey metinle daha çok işe yarar."/>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RadialPictureList#1">
  <dgm:title val="Radyal Resim Listesi"/>
  <dgm:desc val="Merkezi bir fikre yönelik ilişkileri göstermek için kullanın. 1. Düzey şekil metin içerir ve tüm 2. Düzey şekiller ilgili bir metinle birlikte birer resim içerir. Dört 2. Düzey resim ile sınırlıdır.  Kullanılmayan resimler görünmez, ancak düzenler arasında geçiş yapmanız durumunda yerinde kalır. Az miktarda 2. Düzey metinle daha çok işe yarar."/>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DA51639-B2D6-4652-B8C3-1B4C224A7BAF}" type="datetimeFigureOut">
              <a:rPr lang="en-US" smtClean="0"/>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938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smtClean="0"/>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56538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smtClean="0"/>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74482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F5DD9-2C52-442D-92E2-8072C0C3D7CD}" type="datetimeFigureOut">
              <a:rPr lang="en-US" smtClean="0"/>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22452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44961B7-6B89-48AB-966F-622E2788EECC}" type="datetimeFigureOut">
              <a:rPr lang="en-US" smtClean="0"/>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799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smtClean="0"/>
              <a:t>9/8/2021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13752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smtClean="0"/>
              <a:t>9/8/2021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25686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smtClean="0"/>
              <a:t>9/8/2021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847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57002E4-6836-46D1-9DBB-3C27C0DD3A89}" type="datetimeFigureOut">
              <a:rPr lang="en-US" smtClean="0"/>
              <a:t>9/8/2021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6469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CF131DD-A141-4471-BCF9-C6073EDD7E20}" type="datetimeFigureOut">
              <a:rPr lang="en-US" smtClean="0"/>
              <a:t>9/8/2021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69448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B334A90-EB03-42F3-8859-2C2B2724C058}" type="datetimeFigureOut">
              <a:rPr lang="en-US" smtClean="0"/>
              <a:t>9/8/2021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25377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BC48EC7-AF6A-48D3-8284-14BACBEBDD84}" type="datetimeFigureOut">
              <a:rPr lang="en-US" smtClean="0"/>
              <a:t>9/8/2021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981463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diagramLayout" Target="../diagrams/layout3.xml"/><Relationship Id="rId7" Type="http://schemas.openxmlformats.org/officeDocument/2006/relationships/image" Target="../media/image2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tr-TR" sz="3600" b="1" dirty="0" smtClean="0"/>
              <a:t>YETERLİK HİZMETLERİNİN ETKİNLEŞTİRİLMESİNE YÖNELİK ALTERNATİFLER</a:t>
            </a:r>
            <a:endParaRPr lang="en-US" sz="3600" b="1" dirty="0"/>
          </a:p>
        </p:txBody>
      </p:sp>
      <p:sp>
        <p:nvSpPr>
          <p:cNvPr id="3" name="Subtitle 2"/>
          <p:cNvSpPr>
            <a:spLocks noGrp="1"/>
          </p:cNvSpPr>
          <p:nvPr>
            <p:ph type="subTitle" idx="1"/>
          </p:nvPr>
        </p:nvSpPr>
        <p:spPr>
          <a:xfrm>
            <a:off x="1470660" y="4682063"/>
            <a:ext cx="9070848" cy="457201"/>
          </a:xfrm>
        </p:spPr>
        <p:txBody>
          <a:bodyPr>
            <a:noAutofit/>
          </a:bodyPr>
          <a:lstStyle/>
          <a:p>
            <a:r>
              <a:rPr lang="tr-TR" sz="2000" b="1" dirty="0" smtClean="0"/>
              <a:t>Prof.Dr. Gülen GÜLLÜ</a:t>
            </a:r>
          </a:p>
          <a:p>
            <a:r>
              <a:rPr lang="tr-TR" sz="2000" b="1" dirty="0" smtClean="0"/>
              <a:t>Hacettepe Üniversitesi Çevre Mühendisliği Bölümü</a:t>
            </a:r>
            <a:endParaRPr lang="en-US" sz="2000" b="1" dirty="0"/>
          </a:p>
        </p:txBody>
      </p:sp>
    </p:spTree>
    <p:extLst>
      <p:ext uri="{BB962C8B-B14F-4D97-AF65-F5344CB8AC3E}">
        <p14:creationId xmlns:p14="http://schemas.microsoft.com/office/powerpoint/2010/main" val="3810105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51155" y="528995"/>
            <a:ext cx="11750650" cy="5340099"/>
          </a:xfrm>
          <a:prstGeom prst="rect">
            <a:avLst/>
          </a:prstGeom>
        </p:spPr>
      </p:pic>
    </p:spTree>
    <p:extLst>
      <p:ext uri="{BB962C8B-B14F-4D97-AF65-F5344CB8AC3E}">
        <p14:creationId xmlns:p14="http://schemas.microsoft.com/office/powerpoint/2010/main" val="3523276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CEP olmanın		CEP Çalıştırmanın avantajı			avantajı</a:t>
            </a:r>
            <a:endParaRPr lang="en-US" dirty="0"/>
          </a:p>
        </p:txBody>
      </p:sp>
      <p:sp>
        <p:nvSpPr>
          <p:cNvPr id="3" name="Content Placeholder 2"/>
          <p:cNvSpPr>
            <a:spLocks noGrp="1"/>
          </p:cNvSpPr>
          <p:nvPr>
            <p:ph idx="1"/>
          </p:nvPr>
        </p:nvSpPr>
        <p:spPr>
          <a:xfrm>
            <a:off x="5715000" y="1993392"/>
            <a:ext cx="5440680" cy="3875702"/>
          </a:xfrm>
        </p:spPr>
        <p:txBody>
          <a:bodyPr/>
          <a:lstStyle/>
          <a:p>
            <a:r>
              <a:rPr lang="tr-TR" dirty="0" smtClean="0"/>
              <a:t>İ</a:t>
            </a:r>
            <a:r>
              <a:rPr lang="en-US" dirty="0" err="1" smtClean="0"/>
              <a:t>şveren</a:t>
            </a:r>
            <a:r>
              <a:rPr lang="en-US" dirty="0" smtClean="0"/>
              <a:t>/</a:t>
            </a:r>
            <a:r>
              <a:rPr lang="en-US" dirty="0" err="1" smtClean="0"/>
              <a:t>Müşteriler</a:t>
            </a:r>
            <a:r>
              <a:rPr lang="en-US" dirty="0"/>
              <a:t>:</a:t>
            </a:r>
          </a:p>
          <a:p>
            <a:r>
              <a:rPr lang="en-US" dirty="0"/>
              <a:t>• </a:t>
            </a:r>
            <a:r>
              <a:rPr lang="en-US" dirty="0" err="1"/>
              <a:t>Mesleki</a:t>
            </a:r>
            <a:r>
              <a:rPr lang="en-US" dirty="0"/>
              <a:t> </a:t>
            </a:r>
            <a:r>
              <a:rPr lang="en-US" dirty="0" err="1"/>
              <a:t>sorumluluk</a:t>
            </a:r>
            <a:r>
              <a:rPr lang="en-US" dirty="0"/>
              <a:t> </a:t>
            </a:r>
            <a:r>
              <a:rPr lang="en-US" dirty="0" err="1"/>
              <a:t>sigortası</a:t>
            </a:r>
            <a:r>
              <a:rPr lang="en-US" dirty="0"/>
              <a:t> </a:t>
            </a:r>
            <a:r>
              <a:rPr lang="en-US" dirty="0" err="1"/>
              <a:t>maliyetlerini</a:t>
            </a:r>
            <a:r>
              <a:rPr lang="en-US" dirty="0"/>
              <a:t> </a:t>
            </a:r>
            <a:r>
              <a:rPr lang="en-US" dirty="0" err="1"/>
              <a:t>azaltın</a:t>
            </a:r>
            <a:endParaRPr lang="en-US" dirty="0"/>
          </a:p>
          <a:p>
            <a:r>
              <a:rPr lang="en-US" dirty="0"/>
              <a:t>• </a:t>
            </a:r>
            <a:r>
              <a:rPr lang="en-US" dirty="0" err="1"/>
              <a:t>Müşterilere</a:t>
            </a:r>
            <a:r>
              <a:rPr lang="en-US" dirty="0"/>
              <a:t> </a:t>
            </a:r>
            <a:r>
              <a:rPr lang="en-US" dirty="0" err="1"/>
              <a:t>verilen</a:t>
            </a:r>
            <a:r>
              <a:rPr lang="en-US" dirty="0"/>
              <a:t> </a:t>
            </a:r>
            <a:r>
              <a:rPr lang="en-US" dirty="0" err="1"/>
              <a:t>teknik</a:t>
            </a:r>
            <a:r>
              <a:rPr lang="en-US" dirty="0"/>
              <a:t> </a:t>
            </a:r>
            <a:r>
              <a:rPr lang="en-US" dirty="0" err="1"/>
              <a:t>teklifleri</a:t>
            </a:r>
            <a:r>
              <a:rPr lang="en-US" dirty="0"/>
              <a:t> </a:t>
            </a:r>
            <a:r>
              <a:rPr lang="en-US" dirty="0" err="1"/>
              <a:t>güçlendirmek</a:t>
            </a:r>
            <a:endParaRPr lang="en-US" dirty="0"/>
          </a:p>
          <a:p>
            <a:r>
              <a:rPr lang="en-US" dirty="0"/>
              <a:t>• </a:t>
            </a:r>
            <a:r>
              <a:rPr lang="en-US" dirty="0" err="1"/>
              <a:t>Bilgi</a:t>
            </a:r>
            <a:r>
              <a:rPr lang="en-US" dirty="0"/>
              <a:t> </a:t>
            </a:r>
            <a:r>
              <a:rPr lang="en-US" dirty="0" err="1"/>
              <a:t>ve</a:t>
            </a:r>
            <a:r>
              <a:rPr lang="en-US" dirty="0"/>
              <a:t> </a:t>
            </a:r>
            <a:r>
              <a:rPr lang="en-US" dirty="0" err="1"/>
              <a:t>becerilere</a:t>
            </a:r>
            <a:r>
              <a:rPr lang="en-US" dirty="0"/>
              <a:t> </a:t>
            </a:r>
            <a:r>
              <a:rPr lang="en-US" dirty="0" err="1"/>
              <a:t>olan</a:t>
            </a:r>
            <a:r>
              <a:rPr lang="en-US" dirty="0"/>
              <a:t> </a:t>
            </a:r>
            <a:r>
              <a:rPr lang="en-US" dirty="0" err="1"/>
              <a:t>güveni</a:t>
            </a:r>
            <a:r>
              <a:rPr lang="en-US" dirty="0"/>
              <a:t> </a:t>
            </a:r>
            <a:r>
              <a:rPr lang="tr-TR" dirty="0" smtClean="0"/>
              <a:t>ve başarıyı </a:t>
            </a:r>
            <a:r>
              <a:rPr lang="en-US" dirty="0" err="1" smtClean="0"/>
              <a:t>artırı</a:t>
            </a:r>
            <a:r>
              <a:rPr lang="tr-TR" dirty="0" smtClean="0"/>
              <a:t>r</a:t>
            </a:r>
            <a:endParaRPr lang="en-US" dirty="0"/>
          </a:p>
          <a:p>
            <a:r>
              <a:rPr lang="en-US" dirty="0"/>
              <a:t>• </a:t>
            </a:r>
            <a:r>
              <a:rPr lang="en-US" dirty="0" err="1"/>
              <a:t>Faturalandırma</a:t>
            </a:r>
            <a:r>
              <a:rPr lang="en-US" dirty="0"/>
              <a:t> </a:t>
            </a:r>
            <a:r>
              <a:rPr lang="en-US" dirty="0" err="1"/>
              <a:t>oranlarını</a:t>
            </a:r>
            <a:r>
              <a:rPr lang="en-US" dirty="0"/>
              <a:t> </a:t>
            </a:r>
            <a:r>
              <a:rPr lang="en-US" dirty="0" err="1"/>
              <a:t>artırın</a:t>
            </a:r>
            <a:endParaRPr lang="en-US" dirty="0"/>
          </a:p>
        </p:txBody>
      </p:sp>
      <p:sp>
        <p:nvSpPr>
          <p:cNvPr id="5" name="Rectangle 4"/>
          <p:cNvSpPr/>
          <p:nvPr/>
        </p:nvSpPr>
        <p:spPr>
          <a:xfrm>
            <a:off x="725424" y="1430911"/>
            <a:ext cx="4907280" cy="2846933"/>
          </a:xfrm>
          <a:prstGeom prst="rect">
            <a:avLst/>
          </a:prstGeom>
        </p:spPr>
        <p:txBody>
          <a:bodyPr wrap="square">
            <a:spAutoFit/>
          </a:bodyPr>
          <a:lstStyle/>
          <a:p>
            <a:endParaRPr lang="tr-TR" dirty="0" smtClean="0"/>
          </a:p>
          <a:p>
            <a:endParaRPr lang="tr-TR" dirty="0" smtClean="0"/>
          </a:p>
          <a:p>
            <a:pPr>
              <a:spcAft>
                <a:spcPts val="600"/>
              </a:spcAft>
            </a:pPr>
            <a:r>
              <a:rPr lang="tr-TR" dirty="0" smtClean="0"/>
              <a:t>• </a:t>
            </a:r>
            <a:r>
              <a:rPr lang="tr-TR" sz="2000" dirty="0" smtClean="0"/>
              <a:t>Pazarlanabilirliği </a:t>
            </a:r>
            <a:r>
              <a:rPr lang="tr-TR" sz="2000" dirty="0"/>
              <a:t>ve kariyer fırsatlarını artırır</a:t>
            </a:r>
          </a:p>
          <a:p>
            <a:pPr>
              <a:spcAft>
                <a:spcPts val="600"/>
              </a:spcAft>
            </a:pPr>
            <a:r>
              <a:rPr lang="tr-TR" sz="2000" dirty="0"/>
              <a:t>• Mesleki gelişim </a:t>
            </a:r>
            <a:r>
              <a:rPr lang="tr-TR" sz="2000" dirty="0" smtClean="0"/>
              <a:t>sağlar</a:t>
            </a:r>
            <a:endParaRPr lang="tr-TR" sz="2000" dirty="0"/>
          </a:p>
          <a:p>
            <a:pPr>
              <a:spcAft>
                <a:spcPts val="600"/>
              </a:spcAft>
            </a:pPr>
            <a:r>
              <a:rPr lang="tr-TR" sz="2000" dirty="0"/>
              <a:t>• Profesyonel becerileri </a:t>
            </a:r>
            <a:r>
              <a:rPr lang="tr-TR" sz="2000" dirty="0" smtClean="0"/>
              <a:t>onaylanır</a:t>
            </a:r>
            <a:endParaRPr lang="tr-TR" sz="2000" dirty="0"/>
          </a:p>
          <a:p>
            <a:pPr>
              <a:spcAft>
                <a:spcPts val="600"/>
              </a:spcAft>
            </a:pPr>
            <a:r>
              <a:rPr lang="tr-TR" sz="2000" dirty="0"/>
              <a:t>• Ağ oluşturma fırsatlarını </a:t>
            </a:r>
            <a:r>
              <a:rPr lang="tr-TR" sz="2000" dirty="0" smtClean="0"/>
              <a:t>geliştirir</a:t>
            </a:r>
            <a:endParaRPr lang="en-US" sz="2000" dirty="0"/>
          </a:p>
          <a:p>
            <a:pPr>
              <a:spcAft>
                <a:spcPts val="600"/>
              </a:spcAft>
            </a:pPr>
            <a:r>
              <a:rPr lang="en-US" sz="2000" dirty="0"/>
              <a:t>• </a:t>
            </a:r>
            <a:r>
              <a:rPr lang="en-US" sz="2000" dirty="0" err="1"/>
              <a:t>Çevre</a:t>
            </a:r>
            <a:r>
              <a:rPr lang="en-US" sz="2000" dirty="0"/>
              <a:t> </a:t>
            </a:r>
            <a:r>
              <a:rPr lang="en-US" sz="2000" dirty="0" err="1" smtClean="0"/>
              <a:t>eğitimi</a:t>
            </a:r>
            <a:r>
              <a:rPr lang="en-US" sz="2000" dirty="0" smtClean="0"/>
              <a:t> </a:t>
            </a:r>
            <a:r>
              <a:rPr lang="en-US" sz="2000" dirty="0" err="1" smtClean="0"/>
              <a:t>destekle</a:t>
            </a:r>
            <a:r>
              <a:rPr lang="tr-TR" sz="2000" dirty="0" smtClean="0"/>
              <a:t>nir</a:t>
            </a:r>
            <a:endParaRPr lang="en-US" sz="2000" dirty="0"/>
          </a:p>
          <a:p>
            <a:endParaRPr lang="en-US" dirty="0"/>
          </a:p>
        </p:txBody>
      </p:sp>
    </p:spTree>
    <p:extLst>
      <p:ext uri="{BB962C8B-B14F-4D97-AF65-F5344CB8AC3E}">
        <p14:creationId xmlns:p14="http://schemas.microsoft.com/office/powerpoint/2010/main" val="2192231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06730" y="0"/>
            <a:ext cx="10961370" cy="6793948"/>
          </a:xfrm>
          <a:prstGeom prst="rect">
            <a:avLst/>
          </a:prstGeom>
        </p:spPr>
      </p:pic>
    </p:spTree>
    <p:extLst>
      <p:ext uri="{BB962C8B-B14F-4D97-AF65-F5344CB8AC3E}">
        <p14:creationId xmlns:p14="http://schemas.microsoft.com/office/powerpoint/2010/main" val="1496698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5215" t="12755" r="4681" b="6875"/>
          <a:stretch/>
        </p:blipFill>
        <p:spPr>
          <a:xfrm>
            <a:off x="716280" y="286603"/>
            <a:ext cx="10820400" cy="6106702"/>
          </a:xfrm>
          <a:prstGeom prst="rect">
            <a:avLst/>
          </a:prstGeom>
        </p:spPr>
      </p:pic>
    </p:spTree>
    <p:extLst>
      <p:ext uri="{BB962C8B-B14F-4D97-AF65-F5344CB8AC3E}">
        <p14:creationId xmlns:p14="http://schemas.microsoft.com/office/powerpoint/2010/main" val="38876047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Yeterlik Hizmetlerinin Etkinleştirilmesi Dair Kapasite Geliştirilmesi Projesi</a:t>
            </a:r>
            <a:endParaRPr lang="en-US" dirty="0"/>
          </a:p>
        </p:txBody>
      </p:sp>
      <p:sp>
        <p:nvSpPr>
          <p:cNvPr id="3" name="Content Placeholder 2"/>
          <p:cNvSpPr>
            <a:spLocks noGrp="1"/>
          </p:cNvSpPr>
          <p:nvPr>
            <p:ph idx="1"/>
          </p:nvPr>
        </p:nvSpPr>
        <p:spPr/>
        <p:txBody>
          <a:bodyPr>
            <a:normAutofit/>
          </a:bodyPr>
          <a:lstStyle/>
          <a:p>
            <a:pPr marL="0" indent="0">
              <a:buNone/>
            </a:pPr>
            <a:r>
              <a:rPr lang="tr-TR" b="1" dirty="0" smtClean="0"/>
              <a:t>Faydalanıcı </a:t>
            </a:r>
            <a:r>
              <a:rPr lang="tr-TR" b="1" dirty="0" smtClean="0"/>
              <a:t>Kurum</a:t>
            </a:r>
            <a:r>
              <a:rPr lang="tr-TR" dirty="0" smtClean="0"/>
              <a:t>: Çevre ve Şehircilik Bakanlığı-Çevre Yeterlik </a:t>
            </a:r>
            <a:r>
              <a:rPr lang="tr-TR" dirty="0" smtClean="0"/>
              <a:t>Şubesi</a:t>
            </a:r>
          </a:p>
          <a:p>
            <a:pPr marL="914400" lvl="0" indent="-914400">
              <a:buNone/>
            </a:pPr>
            <a:r>
              <a:rPr lang="tr-TR" b="1" dirty="0" smtClean="0"/>
              <a:t>Amaç: </a:t>
            </a:r>
            <a:r>
              <a:rPr lang="tr-TR" dirty="0" smtClean="0"/>
              <a:t>	Yeterlik </a:t>
            </a:r>
            <a:r>
              <a:rPr lang="tr-TR" dirty="0"/>
              <a:t>Belgesi’ne sahip kurum/kuruluşlarda aranacak koşulların gözden geçirilmesi,</a:t>
            </a:r>
            <a:endParaRPr lang="en-US" dirty="0"/>
          </a:p>
          <a:p>
            <a:pPr marL="914400" indent="-914400"/>
            <a:r>
              <a:rPr lang="tr-TR" dirty="0"/>
              <a:t> </a:t>
            </a:r>
            <a:r>
              <a:rPr lang="tr-TR" dirty="0" smtClean="0"/>
              <a:t>Yeterlik </a:t>
            </a:r>
            <a:r>
              <a:rPr lang="tr-TR" dirty="0"/>
              <a:t>Belge başvurularının değerlendirilmesi ve denetlenmesine ilişkin usul ve esasların belirlenmesi,</a:t>
            </a:r>
            <a:endParaRPr lang="en-US" dirty="0"/>
          </a:p>
          <a:p>
            <a:pPr marL="914400" indent="-914400"/>
            <a:r>
              <a:rPr lang="tr-TR" dirty="0"/>
              <a:t> </a:t>
            </a:r>
            <a:r>
              <a:rPr lang="tr-TR" dirty="0" smtClean="0"/>
              <a:t>Yeni </a:t>
            </a:r>
            <a:r>
              <a:rPr lang="tr-TR" dirty="0"/>
              <a:t>yeterlik konularının araştırılması (PTD/ÇED izleme vb.) ve geliştirilmesi,</a:t>
            </a:r>
            <a:endParaRPr lang="en-US" dirty="0"/>
          </a:p>
          <a:p>
            <a:pPr marL="914400" indent="-914400"/>
            <a:r>
              <a:rPr lang="tr-TR" dirty="0"/>
              <a:t> </a:t>
            </a:r>
            <a:r>
              <a:rPr lang="tr-TR" dirty="0" smtClean="0"/>
              <a:t>Yeterlik </a:t>
            </a:r>
            <a:r>
              <a:rPr lang="tr-TR" dirty="0"/>
              <a:t>Belgesi’ne sahip kurum/kuruluşlarda görev alan personellerin alan uzmanlığa sahip olması konusunda düzenlemeler geliştirilmesi,</a:t>
            </a:r>
            <a:endParaRPr lang="en-US" dirty="0"/>
          </a:p>
          <a:p>
            <a:pPr marL="914400" indent="-914400"/>
            <a:r>
              <a:rPr lang="tr-TR" dirty="0"/>
              <a:t> </a:t>
            </a:r>
            <a:r>
              <a:rPr lang="tr-TR" dirty="0" smtClean="0"/>
              <a:t>Yeterlik </a:t>
            </a:r>
            <a:r>
              <a:rPr lang="tr-TR" dirty="0"/>
              <a:t>yönetim yazılımının gerekliliklerinin, analiz ve tasarımının hazırlanması</a:t>
            </a:r>
            <a:endParaRPr lang="en-US" dirty="0"/>
          </a:p>
          <a:p>
            <a:pPr marL="914400" indent="-914400"/>
            <a:r>
              <a:rPr lang="tr-TR" dirty="0"/>
              <a:t> </a:t>
            </a:r>
            <a:r>
              <a:rPr lang="tr-TR" dirty="0" smtClean="0"/>
              <a:t>Sektörel </a:t>
            </a:r>
            <a:r>
              <a:rPr lang="tr-TR" dirty="0"/>
              <a:t>bazda yeterlik şartlarının oluşturulması</a:t>
            </a:r>
            <a:endParaRPr lang="en-US" dirty="0"/>
          </a:p>
          <a:p>
            <a:endParaRPr lang="en-US" dirty="0"/>
          </a:p>
        </p:txBody>
      </p:sp>
    </p:spTree>
    <p:extLst>
      <p:ext uri="{BB962C8B-B14F-4D97-AF65-F5344CB8AC3E}">
        <p14:creationId xmlns:p14="http://schemas.microsoft.com/office/powerpoint/2010/main" val="32489444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ÇED Yeterlik Gereksinimi ve Firma Sayısı</a:t>
            </a:r>
            <a:endParaRPr lang="en-US" dirty="0"/>
          </a:p>
        </p:txBody>
      </p:sp>
      <p:graphicFrame>
        <p:nvGraphicFramePr>
          <p:cNvPr id="7" name="İçerik Yer Tutucusu 7">
            <a:extLst>
              <a:ext uri="{FF2B5EF4-FFF2-40B4-BE49-F238E27FC236}">
                <a16:creationId xmlns:a16="http://schemas.microsoft.com/office/drawing/2014/main" id="{DDC00632-F035-4165-942A-06121C37C5FC}"/>
              </a:ext>
            </a:extLst>
          </p:cNvPr>
          <p:cNvGraphicFramePr>
            <a:graphicFrameLocks/>
          </p:cNvGraphicFramePr>
          <p:nvPr>
            <p:extLst/>
          </p:nvPr>
        </p:nvGraphicFramePr>
        <p:xfrm>
          <a:off x="501990" y="1826527"/>
          <a:ext cx="10653689" cy="4119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Tablo 9">
            <a:extLst>
              <a:ext uri="{FF2B5EF4-FFF2-40B4-BE49-F238E27FC236}">
                <a16:creationId xmlns:a16="http://schemas.microsoft.com/office/drawing/2014/main" id="{917BA9DF-F7A1-42E8-A5BE-1EFA9BD6689B}"/>
              </a:ext>
            </a:extLst>
          </p:cNvPr>
          <p:cNvGraphicFramePr>
            <a:graphicFrameLocks noGrp="1"/>
          </p:cNvGraphicFramePr>
          <p:nvPr>
            <p:extLst/>
          </p:nvPr>
        </p:nvGraphicFramePr>
        <p:xfrm>
          <a:off x="9078400" y="3121410"/>
          <a:ext cx="2421436" cy="2026920"/>
        </p:xfrm>
        <a:graphic>
          <a:graphicData uri="http://schemas.openxmlformats.org/drawingml/2006/table">
            <a:tbl>
              <a:tblPr firstRow="1" bandRow="1">
                <a:tableStyleId>{5C22544A-7EE6-4342-B048-85BDC9FD1C3A}</a:tableStyleId>
              </a:tblPr>
              <a:tblGrid>
                <a:gridCol w="1210718">
                  <a:extLst>
                    <a:ext uri="{9D8B030D-6E8A-4147-A177-3AD203B41FA5}">
                      <a16:colId xmlns:a16="http://schemas.microsoft.com/office/drawing/2014/main" val="702419301"/>
                    </a:ext>
                  </a:extLst>
                </a:gridCol>
                <a:gridCol w="1210718">
                  <a:extLst>
                    <a:ext uri="{9D8B030D-6E8A-4147-A177-3AD203B41FA5}">
                      <a16:colId xmlns:a16="http://schemas.microsoft.com/office/drawing/2014/main" val="4065918869"/>
                    </a:ext>
                  </a:extLst>
                </a:gridCol>
              </a:tblGrid>
              <a:tr h="256314">
                <a:tc>
                  <a:txBody>
                    <a:bodyPr/>
                    <a:lstStyle/>
                    <a:p>
                      <a:pPr algn="ctr"/>
                      <a:r>
                        <a:rPr lang="tr-TR" sz="1300" b="1" dirty="0"/>
                        <a:t>İL</a:t>
                      </a:r>
                    </a:p>
                  </a:txBody>
                  <a:tcPr/>
                </a:tc>
                <a:tc>
                  <a:txBody>
                    <a:bodyPr/>
                    <a:lstStyle/>
                    <a:p>
                      <a:pPr algn="ctr"/>
                      <a:r>
                        <a:rPr lang="tr-TR" sz="1300" b="1" dirty="0"/>
                        <a:t>FİRMA SAYISI</a:t>
                      </a:r>
                    </a:p>
                  </a:txBody>
                  <a:tcPr/>
                </a:tc>
                <a:extLst>
                  <a:ext uri="{0D108BD9-81ED-4DB2-BD59-A6C34878D82A}">
                    <a16:rowId xmlns:a16="http://schemas.microsoft.com/office/drawing/2014/main" val="2781357897"/>
                  </a:ext>
                </a:extLst>
              </a:tr>
              <a:tr h="256314">
                <a:tc>
                  <a:txBody>
                    <a:bodyPr/>
                    <a:lstStyle/>
                    <a:p>
                      <a:pPr algn="ctr"/>
                      <a:r>
                        <a:rPr lang="tr-TR" sz="1300" b="1" dirty="0"/>
                        <a:t>Ankara</a:t>
                      </a:r>
                    </a:p>
                  </a:txBody>
                  <a:tcPr/>
                </a:tc>
                <a:tc>
                  <a:txBody>
                    <a:bodyPr/>
                    <a:lstStyle/>
                    <a:p>
                      <a:pPr algn="ctr"/>
                      <a:r>
                        <a:rPr lang="tr-TR" sz="1300" b="1" dirty="0" smtClean="0"/>
                        <a:t>93</a:t>
                      </a:r>
                      <a:endParaRPr lang="tr-TR" sz="1300" b="1" dirty="0"/>
                    </a:p>
                  </a:txBody>
                  <a:tcPr/>
                </a:tc>
                <a:extLst>
                  <a:ext uri="{0D108BD9-81ED-4DB2-BD59-A6C34878D82A}">
                    <a16:rowId xmlns:a16="http://schemas.microsoft.com/office/drawing/2014/main" val="2281856022"/>
                  </a:ext>
                </a:extLst>
              </a:tr>
              <a:tr h="256314">
                <a:tc>
                  <a:txBody>
                    <a:bodyPr/>
                    <a:lstStyle/>
                    <a:p>
                      <a:pPr algn="ctr"/>
                      <a:r>
                        <a:rPr lang="tr-TR" sz="1300" b="1" dirty="0" smtClean="0"/>
                        <a:t>Bursa</a:t>
                      </a:r>
                      <a:endParaRPr lang="tr-TR" sz="1300" b="1" dirty="0"/>
                    </a:p>
                  </a:txBody>
                  <a:tcPr/>
                </a:tc>
                <a:tc>
                  <a:txBody>
                    <a:bodyPr/>
                    <a:lstStyle/>
                    <a:p>
                      <a:pPr algn="ctr"/>
                      <a:r>
                        <a:rPr lang="tr-TR" sz="1300" b="1" dirty="0" smtClean="0"/>
                        <a:t>17</a:t>
                      </a:r>
                      <a:endParaRPr lang="tr-TR" sz="1300" b="1" dirty="0"/>
                    </a:p>
                  </a:txBody>
                  <a:tcPr/>
                </a:tc>
                <a:extLst>
                  <a:ext uri="{0D108BD9-81ED-4DB2-BD59-A6C34878D82A}">
                    <a16:rowId xmlns:a16="http://schemas.microsoft.com/office/drawing/2014/main" val="1612431075"/>
                  </a:ext>
                </a:extLst>
              </a:tr>
              <a:tr h="256314">
                <a:tc>
                  <a:txBody>
                    <a:bodyPr/>
                    <a:lstStyle/>
                    <a:p>
                      <a:pPr algn="ctr"/>
                      <a:r>
                        <a:rPr lang="tr-TR" sz="1300" b="1" dirty="0" smtClean="0"/>
                        <a:t>İstanbul</a:t>
                      </a:r>
                      <a:endParaRPr lang="tr-TR" sz="1300" b="1" dirty="0"/>
                    </a:p>
                  </a:txBody>
                  <a:tcPr/>
                </a:tc>
                <a:tc>
                  <a:txBody>
                    <a:bodyPr/>
                    <a:lstStyle/>
                    <a:p>
                      <a:pPr algn="ctr"/>
                      <a:r>
                        <a:rPr lang="tr-TR" sz="1300" b="1" dirty="0" smtClean="0"/>
                        <a:t>14</a:t>
                      </a:r>
                      <a:endParaRPr lang="tr-TR" sz="1300" b="1" dirty="0"/>
                    </a:p>
                  </a:txBody>
                  <a:tcPr/>
                </a:tc>
                <a:extLst>
                  <a:ext uri="{0D108BD9-81ED-4DB2-BD59-A6C34878D82A}">
                    <a16:rowId xmlns:a16="http://schemas.microsoft.com/office/drawing/2014/main" val="455324966"/>
                  </a:ext>
                </a:extLst>
              </a:tr>
              <a:tr h="256314">
                <a:tc>
                  <a:txBody>
                    <a:bodyPr/>
                    <a:lstStyle/>
                    <a:p>
                      <a:pPr algn="ctr"/>
                      <a:r>
                        <a:rPr lang="tr-TR" sz="1300" b="1" dirty="0"/>
                        <a:t>İzmir</a:t>
                      </a:r>
                    </a:p>
                  </a:txBody>
                  <a:tcPr/>
                </a:tc>
                <a:tc>
                  <a:txBody>
                    <a:bodyPr/>
                    <a:lstStyle/>
                    <a:p>
                      <a:pPr algn="ctr"/>
                      <a:r>
                        <a:rPr lang="tr-TR" sz="1300" b="1" dirty="0" smtClean="0"/>
                        <a:t>10</a:t>
                      </a:r>
                      <a:endParaRPr lang="tr-TR" sz="1300" b="1" dirty="0"/>
                    </a:p>
                  </a:txBody>
                  <a:tcPr/>
                </a:tc>
                <a:extLst>
                  <a:ext uri="{0D108BD9-81ED-4DB2-BD59-A6C34878D82A}">
                    <a16:rowId xmlns:a16="http://schemas.microsoft.com/office/drawing/2014/main" val="1840652890"/>
                  </a:ext>
                </a:extLst>
              </a:tr>
              <a:tr h="256314">
                <a:tc>
                  <a:txBody>
                    <a:bodyPr/>
                    <a:lstStyle/>
                    <a:p>
                      <a:pPr algn="ctr"/>
                      <a:r>
                        <a:rPr lang="tr-TR" sz="1300" b="1" dirty="0"/>
                        <a:t>Kocaeli</a:t>
                      </a:r>
                    </a:p>
                  </a:txBody>
                  <a:tcPr/>
                </a:tc>
                <a:tc>
                  <a:txBody>
                    <a:bodyPr/>
                    <a:lstStyle/>
                    <a:p>
                      <a:pPr algn="ctr"/>
                      <a:r>
                        <a:rPr lang="tr-TR" sz="1300" b="1" dirty="0" smtClean="0"/>
                        <a:t>7</a:t>
                      </a:r>
                      <a:endParaRPr lang="tr-TR" sz="1300" b="1" dirty="0"/>
                    </a:p>
                  </a:txBody>
                  <a:tcPr/>
                </a:tc>
                <a:extLst>
                  <a:ext uri="{0D108BD9-81ED-4DB2-BD59-A6C34878D82A}">
                    <a16:rowId xmlns:a16="http://schemas.microsoft.com/office/drawing/2014/main" val="2583438292"/>
                  </a:ext>
                </a:extLst>
              </a:tr>
              <a:tr h="256314">
                <a:tc>
                  <a:txBody>
                    <a:bodyPr/>
                    <a:lstStyle/>
                    <a:p>
                      <a:pPr algn="ctr"/>
                      <a:r>
                        <a:rPr lang="tr-TR" sz="1300" b="1" dirty="0" smtClean="0"/>
                        <a:t>Konya</a:t>
                      </a:r>
                      <a:endParaRPr lang="tr-TR" sz="1300" b="1" dirty="0"/>
                    </a:p>
                  </a:txBody>
                  <a:tcPr/>
                </a:tc>
                <a:tc>
                  <a:txBody>
                    <a:bodyPr/>
                    <a:lstStyle/>
                    <a:p>
                      <a:pPr algn="ctr"/>
                      <a:r>
                        <a:rPr lang="tr-TR" sz="1300" b="1" dirty="0" smtClean="0"/>
                        <a:t>7</a:t>
                      </a:r>
                      <a:endParaRPr lang="tr-TR" sz="1300" b="1" dirty="0"/>
                    </a:p>
                  </a:txBody>
                  <a:tcPr/>
                </a:tc>
                <a:extLst>
                  <a:ext uri="{0D108BD9-81ED-4DB2-BD59-A6C34878D82A}">
                    <a16:rowId xmlns:a16="http://schemas.microsoft.com/office/drawing/2014/main" val="1607641449"/>
                  </a:ext>
                </a:extLst>
              </a:tr>
            </a:tbl>
          </a:graphicData>
        </a:graphic>
      </p:graphicFrame>
      <p:sp>
        <p:nvSpPr>
          <p:cNvPr id="9" name="Metin kutusu 8">
            <a:extLst>
              <a:ext uri="{FF2B5EF4-FFF2-40B4-BE49-F238E27FC236}">
                <a16:creationId xmlns:a16="http://schemas.microsoft.com/office/drawing/2014/main" id="{77850778-3D70-44CA-8C68-49020E0F4B5E}"/>
              </a:ext>
            </a:extLst>
          </p:cNvPr>
          <p:cNvSpPr txBox="1"/>
          <p:nvPr/>
        </p:nvSpPr>
        <p:spPr>
          <a:xfrm>
            <a:off x="9336490" y="2592079"/>
            <a:ext cx="2390263" cy="323165"/>
          </a:xfrm>
          <a:prstGeom prst="rect">
            <a:avLst/>
          </a:prstGeom>
          <a:noFill/>
        </p:spPr>
        <p:txBody>
          <a:bodyPr wrap="square" rtlCol="0">
            <a:spAutoFit/>
          </a:bodyPr>
          <a:lstStyle/>
          <a:p>
            <a:r>
              <a:rPr lang="tr-TR" sz="1500" b="1" dirty="0" smtClean="0"/>
              <a:t>Toplam 206 Firma</a:t>
            </a:r>
            <a:endParaRPr lang="tr-TR" sz="1500" b="1" dirty="0"/>
          </a:p>
        </p:txBody>
      </p:sp>
    </p:spTree>
    <p:extLst>
      <p:ext uri="{BB962C8B-B14F-4D97-AF65-F5344CB8AC3E}">
        <p14:creationId xmlns:p14="http://schemas.microsoft.com/office/powerpoint/2010/main" val="36353490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ÇED Yeterlik Gereksinimi ve Firma Sayısı</a:t>
            </a:r>
            <a:endParaRPr lang="en-US" dirty="0"/>
          </a:p>
        </p:txBody>
      </p:sp>
      <p:pic>
        <p:nvPicPr>
          <p:cNvPr id="4" name="İçerik Yer Tutucusu 3"/>
          <p:cNvPicPr>
            <a:picLocks noGrp="1" noChangeAspect="1"/>
          </p:cNvPicPr>
          <p:nvPr>
            <p:ph idx="1"/>
          </p:nvPr>
        </p:nvPicPr>
        <p:blipFill rotWithShape="1">
          <a:blip r:embed="rId2">
            <a:extLst>
              <a:ext uri="{28A0092B-C50C-407E-A947-70E740481C1C}">
                <a14:useLocalDpi xmlns:a14="http://schemas.microsoft.com/office/drawing/2010/main" val="0"/>
              </a:ext>
            </a:extLst>
          </a:blip>
          <a:srcRect l="2946" t="5387" r="4563" b="21014"/>
          <a:stretch/>
        </p:blipFill>
        <p:spPr>
          <a:xfrm>
            <a:off x="474233" y="2352908"/>
            <a:ext cx="5724853" cy="3223644"/>
          </a:xfrm>
        </p:spPr>
      </p:pic>
      <p:graphicFrame>
        <p:nvGraphicFramePr>
          <p:cNvPr id="5" name="Chart 5">
            <a:extLst>
              <a:ext uri="{FF2B5EF4-FFF2-40B4-BE49-F238E27FC236}">
                <a16:creationId xmlns:a16="http://schemas.microsoft.com/office/drawing/2014/main" id="{24F464D5-3463-483C-BF64-5F5506E2E17E}"/>
              </a:ext>
            </a:extLst>
          </p:cNvPr>
          <p:cNvGraphicFramePr>
            <a:graphicFrameLocks/>
          </p:cNvGraphicFramePr>
          <p:nvPr>
            <p:extLst/>
          </p:nvPr>
        </p:nvGraphicFramePr>
        <p:xfrm>
          <a:off x="6612166" y="2352908"/>
          <a:ext cx="5171517" cy="34659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781031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Çevre Görevlisi Yeterlik Koşulları ve Çevre Görevlisi Sayısı</a:t>
            </a:r>
            <a:endParaRPr lang="en-US" dirty="0"/>
          </a:p>
        </p:txBody>
      </p:sp>
      <p:sp>
        <p:nvSpPr>
          <p:cNvPr id="3" name="Content Placeholder 2"/>
          <p:cNvSpPr>
            <a:spLocks noGrp="1"/>
          </p:cNvSpPr>
          <p:nvPr>
            <p:ph idx="1"/>
          </p:nvPr>
        </p:nvSpPr>
        <p:spPr>
          <a:xfrm>
            <a:off x="1066800" y="2079414"/>
            <a:ext cx="10058400" cy="4023360"/>
          </a:xfrm>
        </p:spPr>
        <p:txBody>
          <a:bodyPr/>
          <a:lstStyle/>
          <a:p>
            <a:pPr>
              <a:buFont typeface="Wingdings" panose="05000000000000000000" pitchFamily="2" charset="2"/>
              <a:buChar char="§"/>
            </a:pPr>
            <a:r>
              <a:rPr lang="tr-TR" dirty="0"/>
              <a:t>Çevre mühendislerinin başvuru yapmaları halinde,</a:t>
            </a:r>
          </a:p>
          <a:p>
            <a:pPr>
              <a:buFont typeface="Wingdings" panose="05000000000000000000" pitchFamily="2" charset="2"/>
              <a:buChar char="§"/>
            </a:pPr>
            <a:r>
              <a:rPr lang="tr-TR" dirty="0"/>
              <a:t>En az dört yıllık üniversite mezunu olup, Bakanlık merkez ve taşra teşkilatlarında; ilgili teknik birimlerinde en az beş yıl çalışmış olanlara, durumlarını belgelendirerek başvuru yapmaları halinde, </a:t>
            </a:r>
          </a:p>
          <a:p>
            <a:pPr>
              <a:buFont typeface="Wingdings" panose="05000000000000000000" pitchFamily="2" charset="2"/>
              <a:buChar char="§"/>
            </a:pPr>
            <a:r>
              <a:rPr lang="tr-TR" dirty="0"/>
              <a:t>Üniversitelerin mühendislik bölümlerinden veya fen fakülteleri ve fen edebiyat fakültelerinin fizik, kimya, biyoloji, biyokimya, jeoloji bölümlerinden veya veterinerlik fakültelerinden mezun olanlardan, Bakanlıkça yapılacak veya yaptırılacak temel çevre bilimleri ve çevreye ilişkin kanun ve ikincil düzenlemeler konusunda eğitime katılarak, düzenlenecek sınavdan 100 üzerinden 70 ve üzeri puan alarak başarılı olanlara, başvuru yapmaları halinde,</a:t>
            </a:r>
          </a:p>
          <a:p>
            <a:pPr marL="0" indent="0">
              <a:buNone/>
            </a:pPr>
            <a:endParaRPr lang="en-US" dirty="0"/>
          </a:p>
        </p:txBody>
      </p:sp>
    </p:spTree>
    <p:extLst>
      <p:ext uri="{BB962C8B-B14F-4D97-AF65-F5344CB8AC3E}">
        <p14:creationId xmlns:p14="http://schemas.microsoft.com/office/powerpoint/2010/main" val="214539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Çevre Görevlisi Yeterlik Koşulları ve Çevre Görevlisi Sayısı</a:t>
            </a:r>
            <a:endParaRPr lang="en-US" dirty="0"/>
          </a:p>
        </p:txBody>
      </p:sp>
      <p:pic>
        <p:nvPicPr>
          <p:cNvPr id="5" name="Resim 4" descr="harita içeren bir resim&#10;&#10;Açıklama otomatik olarak oluşturuldu">
            <a:extLst>
              <a:ext uri="{FF2B5EF4-FFF2-40B4-BE49-F238E27FC236}">
                <a16:creationId xmlns:a16="http://schemas.microsoft.com/office/drawing/2014/main" id="{764C1266-D762-4A01-B13F-1DA52B2E356F}"/>
              </a:ext>
            </a:extLst>
          </p:cNvPr>
          <p:cNvPicPr>
            <a:picLocks noChangeAspect="1"/>
          </p:cNvPicPr>
          <p:nvPr/>
        </p:nvPicPr>
        <p:blipFill>
          <a:blip r:embed="rId2"/>
          <a:stretch>
            <a:fillRect/>
          </a:stretch>
        </p:blipFill>
        <p:spPr>
          <a:xfrm>
            <a:off x="198474" y="1873600"/>
            <a:ext cx="8900931" cy="4176122"/>
          </a:xfrm>
          <a:prstGeom prst="rect">
            <a:avLst/>
          </a:prstGeom>
        </p:spPr>
      </p:pic>
      <p:sp>
        <p:nvSpPr>
          <p:cNvPr id="6" name="Metin kutusu 5">
            <a:extLst>
              <a:ext uri="{FF2B5EF4-FFF2-40B4-BE49-F238E27FC236}">
                <a16:creationId xmlns:a16="http://schemas.microsoft.com/office/drawing/2014/main" id="{10CEEFB3-0FFE-4A78-8FF4-41A6279EAAE7}"/>
              </a:ext>
            </a:extLst>
          </p:cNvPr>
          <p:cNvSpPr txBox="1"/>
          <p:nvPr/>
        </p:nvSpPr>
        <p:spPr>
          <a:xfrm>
            <a:off x="9519148" y="2265401"/>
            <a:ext cx="2390263" cy="553998"/>
          </a:xfrm>
          <a:prstGeom prst="rect">
            <a:avLst/>
          </a:prstGeom>
          <a:noFill/>
        </p:spPr>
        <p:txBody>
          <a:bodyPr wrap="square" rtlCol="0">
            <a:spAutoFit/>
          </a:bodyPr>
          <a:lstStyle/>
          <a:p>
            <a:r>
              <a:rPr lang="tr-TR" sz="1500" b="1" dirty="0"/>
              <a:t>11.814 Çevre </a:t>
            </a:r>
            <a:r>
              <a:rPr lang="tr-TR" sz="1500" b="1" dirty="0" smtClean="0"/>
              <a:t>Görevlisi (%83’ü Çevre Mühendisi)</a:t>
            </a:r>
            <a:endParaRPr lang="tr-TR" sz="1500" b="1" dirty="0"/>
          </a:p>
        </p:txBody>
      </p:sp>
      <p:graphicFrame>
        <p:nvGraphicFramePr>
          <p:cNvPr id="7" name="Tablo 9">
            <a:extLst>
              <a:ext uri="{FF2B5EF4-FFF2-40B4-BE49-F238E27FC236}">
                <a16:creationId xmlns:a16="http://schemas.microsoft.com/office/drawing/2014/main" id="{B9EB652F-A1A0-4B57-A0DF-3C4003FD6A64}"/>
              </a:ext>
            </a:extLst>
          </p:cNvPr>
          <p:cNvGraphicFramePr>
            <a:graphicFrameLocks noGrp="1"/>
          </p:cNvGraphicFramePr>
          <p:nvPr>
            <p:extLst/>
          </p:nvPr>
        </p:nvGraphicFramePr>
        <p:xfrm>
          <a:off x="9326050" y="2860982"/>
          <a:ext cx="2421436" cy="2026920"/>
        </p:xfrm>
        <a:graphic>
          <a:graphicData uri="http://schemas.openxmlformats.org/drawingml/2006/table">
            <a:tbl>
              <a:tblPr firstRow="1" bandRow="1">
                <a:tableStyleId>{5C22544A-7EE6-4342-B048-85BDC9FD1C3A}</a:tableStyleId>
              </a:tblPr>
              <a:tblGrid>
                <a:gridCol w="1210718">
                  <a:extLst>
                    <a:ext uri="{9D8B030D-6E8A-4147-A177-3AD203B41FA5}">
                      <a16:colId xmlns:a16="http://schemas.microsoft.com/office/drawing/2014/main" val="702419301"/>
                    </a:ext>
                  </a:extLst>
                </a:gridCol>
                <a:gridCol w="1210718">
                  <a:extLst>
                    <a:ext uri="{9D8B030D-6E8A-4147-A177-3AD203B41FA5}">
                      <a16:colId xmlns:a16="http://schemas.microsoft.com/office/drawing/2014/main" val="4065918869"/>
                    </a:ext>
                  </a:extLst>
                </a:gridCol>
              </a:tblGrid>
              <a:tr h="256314">
                <a:tc>
                  <a:txBody>
                    <a:bodyPr/>
                    <a:lstStyle/>
                    <a:p>
                      <a:pPr algn="ctr"/>
                      <a:r>
                        <a:rPr lang="tr-TR" sz="1300" b="1" dirty="0"/>
                        <a:t>İL</a:t>
                      </a:r>
                    </a:p>
                  </a:txBody>
                  <a:tcPr/>
                </a:tc>
                <a:tc>
                  <a:txBody>
                    <a:bodyPr/>
                    <a:lstStyle/>
                    <a:p>
                      <a:pPr algn="ctr"/>
                      <a:r>
                        <a:rPr lang="tr-TR" sz="1300" b="1" dirty="0"/>
                        <a:t>SAYI</a:t>
                      </a:r>
                    </a:p>
                  </a:txBody>
                  <a:tcPr/>
                </a:tc>
                <a:extLst>
                  <a:ext uri="{0D108BD9-81ED-4DB2-BD59-A6C34878D82A}">
                    <a16:rowId xmlns:a16="http://schemas.microsoft.com/office/drawing/2014/main" val="2781357897"/>
                  </a:ext>
                </a:extLst>
              </a:tr>
              <a:tr h="256314">
                <a:tc>
                  <a:txBody>
                    <a:bodyPr/>
                    <a:lstStyle/>
                    <a:p>
                      <a:pPr algn="ctr"/>
                      <a:r>
                        <a:rPr lang="tr-TR" sz="1300" b="1" dirty="0"/>
                        <a:t>İstanbul</a:t>
                      </a:r>
                    </a:p>
                  </a:txBody>
                  <a:tcPr/>
                </a:tc>
                <a:tc>
                  <a:txBody>
                    <a:bodyPr/>
                    <a:lstStyle/>
                    <a:p>
                      <a:pPr algn="ctr"/>
                      <a:r>
                        <a:rPr lang="tr-TR" sz="1300" b="1" dirty="0"/>
                        <a:t>1950</a:t>
                      </a:r>
                    </a:p>
                  </a:txBody>
                  <a:tcPr/>
                </a:tc>
                <a:extLst>
                  <a:ext uri="{0D108BD9-81ED-4DB2-BD59-A6C34878D82A}">
                    <a16:rowId xmlns:a16="http://schemas.microsoft.com/office/drawing/2014/main" val="2281856022"/>
                  </a:ext>
                </a:extLst>
              </a:tr>
              <a:tr h="256314">
                <a:tc>
                  <a:txBody>
                    <a:bodyPr/>
                    <a:lstStyle/>
                    <a:p>
                      <a:pPr algn="ctr"/>
                      <a:r>
                        <a:rPr lang="tr-TR" sz="1300" b="1" dirty="0"/>
                        <a:t>Ankara</a:t>
                      </a:r>
                    </a:p>
                  </a:txBody>
                  <a:tcPr/>
                </a:tc>
                <a:tc>
                  <a:txBody>
                    <a:bodyPr/>
                    <a:lstStyle/>
                    <a:p>
                      <a:pPr algn="ctr"/>
                      <a:r>
                        <a:rPr lang="tr-TR" sz="1300" b="1" dirty="0"/>
                        <a:t>1203</a:t>
                      </a:r>
                    </a:p>
                  </a:txBody>
                  <a:tcPr/>
                </a:tc>
                <a:extLst>
                  <a:ext uri="{0D108BD9-81ED-4DB2-BD59-A6C34878D82A}">
                    <a16:rowId xmlns:a16="http://schemas.microsoft.com/office/drawing/2014/main" val="1612431075"/>
                  </a:ext>
                </a:extLst>
              </a:tr>
              <a:tr h="256314">
                <a:tc>
                  <a:txBody>
                    <a:bodyPr/>
                    <a:lstStyle/>
                    <a:p>
                      <a:pPr algn="ctr"/>
                      <a:r>
                        <a:rPr lang="tr-TR" sz="1300" b="1" dirty="0"/>
                        <a:t>İzmir</a:t>
                      </a:r>
                    </a:p>
                  </a:txBody>
                  <a:tcPr/>
                </a:tc>
                <a:tc>
                  <a:txBody>
                    <a:bodyPr/>
                    <a:lstStyle/>
                    <a:p>
                      <a:pPr algn="ctr"/>
                      <a:r>
                        <a:rPr lang="tr-TR" sz="1300" b="1" dirty="0"/>
                        <a:t>809</a:t>
                      </a:r>
                    </a:p>
                  </a:txBody>
                  <a:tcPr/>
                </a:tc>
                <a:extLst>
                  <a:ext uri="{0D108BD9-81ED-4DB2-BD59-A6C34878D82A}">
                    <a16:rowId xmlns:a16="http://schemas.microsoft.com/office/drawing/2014/main" val="455324966"/>
                  </a:ext>
                </a:extLst>
              </a:tr>
              <a:tr h="256314">
                <a:tc>
                  <a:txBody>
                    <a:bodyPr/>
                    <a:lstStyle/>
                    <a:p>
                      <a:pPr algn="ctr"/>
                      <a:r>
                        <a:rPr lang="tr-TR" sz="1300" b="1" dirty="0"/>
                        <a:t>Bursa</a:t>
                      </a:r>
                    </a:p>
                  </a:txBody>
                  <a:tcPr/>
                </a:tc>
                <a:tc>
                  <a:txBody>
                    <a:bodyPr/>
                    <a:lstStyle/>
                    <a:p>
                      <a:pPr algn="ctr"/>
                      <a:r>
                        <a:rPr lang="tr-TR" sz="1300" b="1" dirty="0"/>
                        <a:t>764</a:t>
                      </a:r>
                    </a:p>
                  </a:txBody>
                  <a:tcPr/>
                </a:tc>
                <a:extLst>
                  <a:ext uri="{0D108BD9-81ED-4DB2-BD59-A6C34878D82A}">
                    <a16:rowId xmlns:a16="http://schemas.microsoft.com/office/drawing/2014/main" val="1840652890"/>
                  </a:ext>
                </a:extLst>
              </a:tr>
              <a:tr h="256314">
                <a:tc>
                  <a:txBody>
                    <a:bodyPr/>
                    <a:lstStyle/>
                    <a:p>
                      <a:pPr algn="ctr"/>
                      <a:r>
                        <a:rPr lang="tr-TR" sz="1300" b="1" dirty="0"/>
                        <a:t>Kocaeli</a:t>
                      </a:r>
                    </a:p>
                  </a:txBody>
                  <a:tcPr/>
                </a:tc>
                <a:tc>
                  <a:txBody>
                    <a:bodyPr/>
                    <a:lstStyle/>
                    <a:p>
                      <a:pPr algn="ctr"/>
                      <a:r>
                        <a:rPr lang="tr-TR" sz="1300" b="1" dirty="0"/>
                        <a:t>667</a:t>
                      </a:r>
                    </a:p>
                  </a:txBody>
                  <a:tcPr/>
                </a:tc>
                <a:extLst>
                  <a:ext uri="{0D108BD9-81ED-4DB2-BD59-A6C34878D82A}">
                    <a16:rowId xmlns:a16="http://schemas.microsoft.com/office/drawing/2014/main" val="2583438292"/>
                  </a:ext>
                </a:extLst>
              </a:tr>
              <a:tr h="256314">
                <a:tc>
                  <a:txBody>
                    <a:bodyPr/>
                    <a:lstStyle/>
                    <a:p>
                      <a:pPr algn="ctr"/>
                      <a:r>
                        <a:rPr lang="tr-TR" sz="1300" b="1" dirty="0"/>
                        <a:t>Tekirdağ</a:t>
                      </a:r>
                    </a:p>
                  </a:txBody>
                  <a:tcPr/>
                </a:tc>
                <a:tc>
                  <a:txBody>
                    <a:bodyPr/>
                    <a:lstStyle/>
                    <a:p>
                      <a:pPr algn="ctr"/>
                      <a:r>
                        <a:rPr lang="tr-TR" sz="1300" b="1" dirty="0"/>
                        <a:t>400</a:t>
                      </a:r>
                    </a:p>
                  </a:txBody>
                  <a:tcPr/>
                </a:tc>
                <a:extLst>
                  <a:ext uri="{0D108BD9-81ED-4DB2-BD59-A6C34878D82A}">
                    <a16:rowId xmlns:a16="http://schemas.microsoft.com/office/drawing/2014/main" val="1607641449"/>
                  </a:ext>
                </a:extLst>
              </a:tr>
            </a:tbl>
          </a:graphicData>
        </a:graphic>
      </p:graphicFrame>
    </p:spTree>
    <p:extLst>
      <p:ext uri="{BB962C8B-B14F-4D97-AF65-F5344CB8AC3E}">
        <p14:creationId xmlns:p14="http://schemas.microsoft.com/office/powerpoint/2010/main" val="1514045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Çevre Danışmanlık Yeterlik Koşulları ve Çevre Danışmanlık Firması Sayısı</a:t>
            </a:r>
            <a:endParaRPr lang="en-US" dirty="0"/>
          </a:p>
        </p:txBody>
      </p:sp>
      <p:graphicFrame>
        <p:nvGraphicFramePr>
          <p:cNvPr id="10" name="İçerik Yer Tutucusu 7">
            <a:extLst>
              <a:ext uri="{FF2B5EF4-FFF2-40B4-BE49-F238E27FC236}">
                <a16:creationId xmlns:a16="http://schemas.microsoft.com/office/drawing/2014/main" id="{DDC00632-F035-4165-942A-06121C37C5FC}"/>
              </a:ext>
            </a:extLst>
          </p:cNvPr>
          <p:cNvGraphicFramePr>
            <a:graphicFrameLocks/>
          </p:cNvGraphicFramePr>
          <p:nvPr>
            <p:extLst>
              <p:ext uri="{D42A27DB-BD31-4B8C-83A1-F6EECF244321}">
                <p14:modId xmlns:p14="http://schemas.microsoft.com/office/powerpoint/2010/main" val="1605810597"/>
              </p:ext>
            </p:extLst>
          </p:nvPr>
        </p:nvGraphicFramePr>
        <p:xfrm>
          <a:off x="572874" y="1881960"/>
          <a:ext cx="5863437" cy="4119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Grafik 10" descr="Ekle düz dolguyla">
            <a:extLst>
              <a:ext uri="{FF2B5EF4-FFF2-40B4-BE49-F238E27FC236}">
                <a16:creationId xmlns:a16="http://schemas.microsoft.com/office/drawing/2014/main" id="{4F3A3EA5-710E-4417-8D09-6784968AB0E7}"/>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531301" y="3429000"/>
            <a:ext cx="914400" cy="914400"/>
          </a:xfrm>
          <a:prstGeom prst="rect">
            <a:avLst/>
          </a:prstGeom>
        </p:spPr>
      </p:pic>
      <p:sp>
        <p:nvSpPr>
          <p:cNvPr id="12" name="Metin kutusu 11">
            <a:extLst>
              <a:ext uri="{FF2B5EF4-FFF2-40B4-BE49-F238E27FC236}">
                <a16:creationId xmlns:a16="http://schemas.microsoft.com/office/drawing/2014/main" id="{3CD04AE0-F567-4F04-8F4C-584D74EBBD62}"/>
              </a:ext>
            </a:extLst>
          </p:cNvPr>
          <p:cNvSpPr txBox="1"/>
          <p:nvPr/>
        </p:nvSpPr>
        <p:spPr>
          <a:xfrm>
            <a:off x="8456868" y="3143071"/>
            <a:ext cx="2631440" cy="1200329"/>
          </a:xfrm>
          <a:prstGeom prst="rect">
            <a:avLst/>
          </a:prstGeom>
          <a:noFill/>
        </p:spPr>
        <p:txBody>
          <a:bodyPr wrap="square" rtlCol="0">
            <a:spAutoFit/>
          </a:bodyPr>
          <a:lstStyle/>
          <a:p>
            <a:r>
              <a:rPr lang="tr-TR" dirty="0"/>
              <a:t>Çalışma Mekanı</a:t>
            </a:r>
          </a:p>
          <a:p>
            <a:r>
              <a:rPr lang="tr-TR" dirty="0"/>
              <a:t>Toplantı Salonu</a:t>
            </a:r>
          </a:p>
          <a:p>
            <a:r>
              <a:rPr lang="tr-TR" dirty="0"/>
              <a:t>Arşiv Odası</a:t>
            </a:r>
          </a:p>
          <a:p>
            <a:r>
              <a:rPr lang="tr-TR" dirty="0"/>
              <a:t>Hizmet Aracı</a:t>
            </a:r>
          </a:p>
        </p:txBody>
      </p:sp>
      <p:sp>
        <p:nvSpPr>
          <p:cNvPr id="13" name="Metin kutusu 12">
            <a:extLst>
              <a:ext uri="{FF2B5EF4-FFF2-40B4-BE49-F238E27FC236}">
                <a16:creationId xmlns:a16="http://schemas.microsoft.com/office/drawing/2014/main" id="{47FDA068-803F-438D-8945-C3A0758BA2E2}"/>
              </a:ext>
            </a:extLst>
          </p:cNvPr>
          <p:cNvSpPr txBox="1"/>
          <p:nvPr/>
        </p:nvSpPr>
        <p:spPr>
          <a:xfrm>
            <a:off x="7965440" y="4641672"/>
            <a:ext cx="3891280" cy="646331"/>
          </a:xfrm>
          <a:prstGeom prst="rect">
            <a:avLst/>
          </a:prstGeom>
          <a:noFill/>
        </p:spPr>
        <p:txBody>
          <a:bodyPr wrap="square" rtlCol="0">
            <a:spAutoFit/>
          </a:bodyPr>
          <a:lstStyle/>
          <a:p>
            <a:r>
              <a:rPr lang="tr-TR" dirty="0"/>
              <a:t>Şahıs firmalarına yeterlik belgesi verilmiyor.</a:t>
            </a:r>
          </a:p>
        </p:txBody>
      </p:sp>
    </p:spTree>
    <p:extLst>
      <p:ext uri="{BB962C8B-B14F-4D97-AF65-F5344CB8AC3E}">
        <p14:creationId xmlns:p14="http://schemas.microsoft.com/office/powerpoint/2010/main" val="2738607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Amaç</a:t>
            </a:r>
            <a:endParaRPr lang="en-US" dirty="0"/>
          </a:p>
        </p:txBody>
      </p:sp>
      <p:sp>
        <p:nvSpPr>
          <p:cNvPr id="3" name="Content Placeholder 2"/>
          <p:cNvSpPr>
            <a:spLocks noGrp="1"/>
          </p:cNvSpPr>
          <p:nvPr>
            <p:ph idx="1"/>
          </p:nvPr>
        </p:nvSpPr>
        <p:spPr/>
        <p:txBody>
          <a:bodyPr/>
          <a:lstStyle/>
          <a:p>
            <a:r>
              <a:rPr lang="tr-TR" dirty="0" smtClean="0"/>
              <a:t>Çevre yönetimine yönelik izin-lisans, ÇED, çevresel ölçüm, izleme ve denetim faaliyetleri kapsamında hizmet veren kurum ve kuruluşların yeterlik koşullarının verilen hizmetin kalitesinin artırılmasına yönelik alternatiflerin gözden geçirilmesi  </a:t>
            </a:r>
          </a:p>
          <a:p>
            <a:pPr lvl="0">
              <a:buFont typeface="Wingdings" panose="05000000000000000000" pitchFamily="2" charset="2"/>
              <a:buChar char="q"/>
            </a:pPr>
            <a:r>
              <a:rPr lang="tr-TR" dirty="0" smtClean="0"/>
              <a:t>ÇED </a:t>
            </a:r>
            <a:r>
              <a:rPr lang="tr-TR" dirty="0"/>
              <a:t>Yeterlik Hizmetleri</a:t>
            </a:r>
            <a:endParaRPr lang="en-US" dirty="0"/>
          </a:p>
          <a:p>
            <a:pPr lvl="0">
              <a:buFont typeface="Wingdings" panose="05000000000000000000" pitchFamily="2" charset="2"/>
              <a:buChar char="q"/>
            </a:pPr>
            <a:r>
              <a:rPr lang="tr-TR" dirty="0"/>
              <a:t>Çevre Yönetim Yeterlik Hizmetleri</a:t>
            </a:r>
            <a:endParaRPr lang="en-US" dirty="0"/>
          </a:p>
          <a:p>
            <a:pPr lvl="0">
              <a:buFont typeface="Wingdings" panose="05000000000000000000" pitchFamily="2" charset="2"/>
              <a:buChar char="q"/>
            </a:pPr>
            <a:r>
              <a:rPr lang="tr-TR" dirty="0"/>
              <a:t>Toprak Kirliliğinin Kontrolü ve Noktasal Kaynaklı Kirlenmiş Sahalara Dair Yönetmelik kapsamındaki Yeterlik Hizmetleri</a:t>
            </a:r>
            <a:endParaRPr lang="en-US" dirty="0"/>
          </a:p>
          <a:p>
            <a:pPr lvl="0">
              <a:buFont typeface="Wingdings" panose="05000000000000000000" pitchFamily="2" charset="2"/>
              <a:buChar char="q"/>
            </a:pPr>
            <a:r>
              <a:rPr lang="tr-TR" dirty="0"/>
              <a:t>Deniz Çevresinin Petrol ve Diğer Zararlı Maddelerle Kirlenmesine İlişkin Risk Değerlendirmesi ve Acil Müdahale Planlarına ilişkin Yeterlik Hizmetleri</a:t>
            </a:r>
            <a:endParaRPr lang="en-US" dirty="0"/>
          </a:p>
          <a:p>
            <a:pPr>
              <a:buFont typeface="Wingdings" panose="05000000000000000000" pitchFamily="2" charset="2"/>
              <a:buChar char="q"/>
            </a:pPr>
            <a:endParaRPr lang="en-US" dirty="0"/>
          </a:p>
        </p:txBody>
      </p:sp>
    </p:spTree>
    <p:extLst>
      <p:ext uri="{BB962C8B-B14F-4D97-AF65-F5344CB8AC3E}">
        <p14:creationId xmlns:p14="http://schemas.microsoft.com/office/powerpoint/2010/main" val="2322925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Çevre Danışmanlık Yeterlik Koşulları ve Çevre Danışmanlık Firması Sayısı</a:t>
            </a:r>
            <a:endParaRPr lang="en-US" dirty="0"/>
          </a:p>
        </p:txBody>
      </p:sp>
      <p:pic>
        <p:nvPicPr>
          <p:cNvPr id="7" name="İçerik Yer Tutucusu 6" descr="harita içeren bir resim&#10;&#10;Açıklama otomatik olarak oluşturuldu">
            <a:extLst>
              <a:ext uri="{FF2B5EF4-FFF2-40B4-BE49-F238E27FC236}">
                <a16:creationId xmlns:a16="http://schemas.microsoft.com/office/drawing/2014/main" id="{B4D358B3-5D29-4494-9EAD-C5574F95CF35}"/>
              </a:ext>
            </a:extLst>
          </p:cNvPr>
          <p:cNvPicPr>
            <a:picLocks noGrp="1" noChangeAspect="1"/>
          </p:cNvPicPr>
          <p:nvPr>
            <p:ph idx="1"/>
          </p:nvPr>
        </p:nvPicPr>
        <p:blipFill rotWithShape="1">
          <a:blip r:embed="rId2"/>
          <a:srcRect t="1223"/>
          <a:stretch/>
        </p:blipFill>
        <p:spPr>
          <a:xfrm>
            <a:off x="278519" y="1922108"/>
            <a:ext cx="9191785" cy="3973513"/>
          </a:xfrm>
        </p:spPr>
      </p:pic>
      <p:sp>
        <p:nvSpPr>
          <p:cNvPr id="8" name="Metin kutusu 7">
            <a:extLst>
              <a:ext uri="{FF2B5EF4-FFF2-40B4-BE49-F238E27FC236}">
                <a16:creationId xmlns:a16="http://schemas.microsoft.com/office/drawing/2014/main" id="{77850778-3D70-44CA-8C68-49020E0F4B5E}"/>
              </a:ext>
            </a:extLst>
          </p:cNvPr>
          <p:cNvSpPr txBox="1"/>
          <p:nvPr/>
        </p:nvSpPr>
        <p:spPr>
          <a:xfrm>
            <a:off x="9470304" y="2086252"/>
            <a:ext cx="2390263" cy="323165"/>
          </a:xfrm>
          <a:prstGeom prst="rect">
            <a:avLst/>
          </a:prstGeom>
          <a:noFill/>
        </p:spPr>
        <p:txBody>
          <a:bodyPr wrap="square" rtlCol="0">
            <a:spAutoFit/>
          </a:bodyPr>
          <a:lstStyle/>
          <a:p>
            <a:r>
              <a:rPr lang="tr-TR" sz="1500" b="1" dirty="0"/>
              <a:t>646 Danışmanlık Firması</a:t>
            </a:r>
          </a:p>
        </p:txBody>
      </p:sp>
      <p:graphicFrame>
        <p:nvGraphicFramePr>
          <p:cNvPr id="9" name="Tablo 9">
            <a:extLst>
              <a:ext uri="{FF2B5EF4-FFF2-40B4-BE49-F238E27FC236}">
                <a16:creationId xmlns:a16="http://schemas.microsoft.com/office/drawing/2014/main" id="{917BA9DF-F7A1-42E8-A5BE-1EFA9BD6689B}"/>
              </a:ext>
            </a:extLst>
          </p:cNvPr>
          <p:cNvGraphicFramePr>
            <a:graphicFrameLocks noGrp="1"/>
          </p:cNvGraphicFramePr>
          <p:nvPr>
            <p:extLst/>
          </p:nvPr>
        </p:nvGraphicFramePr>
        <p:xfrm>
          <a:off x="9535600" y="2641907"/>
          <a:ext cx="2421436" cy="2026920"/>
        </p:xfrm>
        <a:graphic>
          <a:graphicData uri="http://schemas.openxmlformats.org/drawingml/2006/table">
            <a:tbl>
              <a:tblPr firstRow="1" bandRow="1">
                <a:tableStyleId>{5C22544A-7EE6-4342-B048-85BDC9FD1C3A}</a:tableStyleId>
              </a:tblPr>
              <a:tblGrid>
                <a:gridCol w="1210718">
                  <a:extLst>
                    <a:ext uri="{9D8B030D-6E8A-4147-A177-3AD203B41FA5}">
                      <a16:colId xmlns:a16="http://schemas.microsoft.com/office/drawing/2014/main" val="702419301"/>
                    </a:ext>
                  </a:extLst>
                </a:gridCol>
                <a:gridCol w="1210718">
                  <a:extLst>
                    <a:ext uri="{9D8B030D-6E8A-4147-A177-3AD203B41FA5}">
                      <a16:colId xmlns:a16="http://schemas.microsoft.com/office/drawing/2014/main" val="4065918869"/>
                    </a:ext>
                  </a:extLst>
                </a:gridCol>
              </a:tblGrid>
              <a:tr h="256314">
                <a:tc>
                  <a:txBody>
                    <a:bodyPr/>
                    <a:lstStyle/>
                    <a:p>
                      <a:pPr algn="ctr"/>
                      <a:r>
                        <a:rPr lang="tr-TR" sz="1300" b="1" dirty="0"/>
                        <a:t>İL</a:t>
                      </a:r>
                    </a:p>
                  </a:txBody>
                  <a:tcPr/>
                </a:tc>
                <a:tc>
                  <a:txBody>
                    <a:bodyPr/>
                    <a:lstStyle/>
                    <a:p>
                      <a:pPr algn="ctr"/>
                      <a:r>
                        <a:rPr lang="tr-TR" sz="1300" b="1" dirty="0"/>
                        <a:t>FİRMA SAYISI</a:t>
                      </a:r>
                    </a:p>
                  </a:txBody>
                  <a:tcPr/>
                </a:tc>
                <a:extLst>
                  <a:ext uri="{0D108BD9-81ED-4DB2-BD59-A6C34878D82A}">
                    <a16:rowId xmlns:a16="http://schemas.microsoft.com/office/drawing/2014/main" val="2781357897"/>
                  </a:ext>
                </a:extLst>
              </a:tr>
              <a:tr h="256314">
                <a:tc>
                  <a:txBody>
                    <a:bodyPr/>
                    <a:lstStyle/>
                    <a:p>
                      <a:pPr algn="ctr"/>
                      <a:r>
                        <a:rPr lang="tr-TR" sz="1300" b="1" dirty="0"/>
                        <a:t>Ankara</a:t>
                      </a:r>
                    </a:p>
                  </a:txBody>
                  <a:tcPr/>
                </a:tc>
                <a:tc>
                  <a:txBody>
                    <a:bodyPr/>
                    <a:lstStyle/>
                    <a:p>
                      <a:pPr algn="ctr"/>
                      <a:r>
                        <a:rPr lang="tr-TR" sz="1300" b="1" dirty="0"/>
                        <a:t>107</a:t>
                      </a:r>
                    </a:p>
                  </a:txBody>
                  <a:tcPr/>
                </a:tc>
                <a:extLst>
                  <a:ext uri="{0D108BD9-81ED-4DB2-BD59-A6C34878D82A}">
                    <a16:rowId xmlns:a16="http://schemas.microsoft.com/office/drawing/2014/main" val="2281856022"/>
                  </a:ext>
                </a:extLst>
              </a:tr>
              <a:tr h="256314">
                <a:tc>
                  <a:txBody>
                    <a:bodyPr/>
                    <a:lstStyle/>
                    <a:p>
                      <a:pPr algn="ctr"/>
                      <a:r>
                        <a:rPr lang="tr-TR" sz="1300" b="1" dirty="0"/>
                        <a:t>İstanbul</a:t>
                      </a:r>
                    </a:p>
                  </a:txBody>
                  <a:tcPr/>
                </a:tc>
                <a:tc>
                  <a:txBody>
                    <a:bodyPr/>
                    <a:lstStyle/>
                    <a:p>
                      <a:pPr algn="ctr"/>
                      <a:r>
                        <a:rPr lang="tr-TR" sz="1300" b="1" dirty="0"/>
                        <a:t>98</a:t>
                      </a:r>
                    </a:p>
                  </a:txBody>
                  <a:tcPr/>
                </a:tc>
                <a:extLst>
                  <a:ext uri="{0D108BD9-81ED-4DB2-BD59-A6C34878D82A}">
                    <a16:rowId xmlns:a16="http://schemas.microsoft.com/office/drawing/2014/main" val="1612431075"/>
                  </a:ext>
                </a:extLst>
              </a:tr>
              <a:tr h="256314">
                <a:tc>
                  <a:txBody>
                    <a:bodyPr/>
                    <a:lstStyle/>
                    <a:p>
                      <a:pPr algn="ctr"/>
                      <a:r>
                        <a:rPr lang="tr-TR" sz="1300" b="1" dirty="0"/>
                        <a:t>Bursa</a:t>
                      </a:r>
                    </a:p>
                  </a:txBody>
                  <a:tcPr/>
                </a:tc>
                <a:tc>
                  <a:txBody>
                    <a:bodyPr/>
                    <a:lstStyle/>
                    <a:p>
                      <a:pPr algn="ctr"/>
                      <a:r>
                        <a:rPr lang="tr-TR" sz="1300" b="1" dirty="0"/>
                        <a:t>52</a:t>
                      </a:r>
                    </a:p>
                  </a:txBody>
                  <a:tcPr/>
                </a:tc>
                <a:extLst>
                  <a:ext uri="{0D108BD9-81ED-4DB2-BD59-A6C34878D82A}">
                    <a16:rowId xmlns:a16="http://schemas.microsoft.com/office/drawing/2014/main" val="455324966"/>
                  </a:ext>
                </a:extLst>
              </a:tr>
              <a:tr h="256314">
                <a:tc>
                  <a:txBody>
                    <a:bodyPr/>
                    <a:lstStyle/>
                    <a:p>
                      <a:pPr algn="ctr"/>
                      <a:r>
                        <a:rPr lang="tr-TR" sz="1300" b="1" dirty="0"/>
                        <a:t>İzmir</a:t>
                      </a:r>
                    </a:p>
                  </a:txBody>
                  <a:tcPr/>
                </a:tc>
                <a:tc>
                  <a:txBody>
                    <a:bodyPr/>
                    <a:lstStyle/>
                    <a:p>
                      <a:pPr algn="ctr"/>
                      <a:r>
                        <a:rPr lang="tr-TR" sz="1300" b="1" dirty="0"/>
                        <a:t>50</a:t>
                      </a:r>
                    </a:p>
                  </a:txBody>
                  <a:tcPr/>
                </a:tc>
                <a:extLst>
                  <a:ext uri="{0D108BD9-81ED-4DB2-BD59-A6C34878D82A}">
                    <a16:rowId xmlns:a16="http://schemas.microsoft.com/office/drawing/2014/main" val="1840652890"/>
                  </a:ext>
                </a:extLst>
              </a:tr>
              <a:tr h="256314">
                <a:tc>
                  <a:txBody>
                    <a:bodyPr/>
                    <a:lstStyle/>
                    <a:p>
                      <a:pPr algn="ctr"/>
                      <a:r>
                        <a:rPr lang="tr-TR" sz="1300" b="1" dirty="0"/>
                        <a:t>Kocaeli</a:t>
                      </a:r>
                    </a:p>
                  </a:txBody>
                  <a:tcPr/>
                </a:tc>
                <a:tc>
                  <a:txBody>
                    <a:bodyPr/>
                    <a:lstStyle/>
                    <a:p>
                      <a:pPr algn="ctr"/>
                      <a:r>
                        <a:rPr lang="tr-TR" sz="1300" b="1" dirty="0"/>
                        <a:t>33</a:t>
                      </a:r>
                    </a:p>
                  </a:txBody>
                  <a:tcPr/>
                </a:tc>
                <a:extLst>
                  <a:ext uri="{0D108BD9-81ED-4DB2-BD59-A6C34878D82A}">
                    <a16:rowId xmlns:a16="http://schemas.microsoft.com/office/drawing/2014/main" val="2583438292"/>
                  </a:ext>
                </a:extLst>
              </a:tr>
              <a:tr h="256314">
                <a:tc>
                  <a:txBody>
                    <a:bodyPr/>
                    <a:lstStyle/>
                    <a:p>
                      <a:pPr algn="ctr"/>
                      <a:r>
                        <a:rPr lang="tr-TR" sz="1300" b="1" dirty="0"/>
                        <a:t>Tekirdağ</a:t>
                      </a:r>
                    </a:p>
                  </a:txBody>
                  <a:tcPr/>
                </a:tc>
                <a:tc>
                  <a:txBody>
                    <a:bodyPr/>
                    <a:lstStyle/>
                    <a:p>
                      <a:pPr algn="ctr"/>
                      <a:r>
                        <a:rPr lang="tr-TR" sz="1300" b="1" dirty="0"/>
                        <a:t>31</a:t>
                      </a:r>
                    </a:p>
                  </a:txBody>
                  <a:tcPr/>
                </a:tc>
                <a:extLst>
                  <a:ext uri="{0D108BD9-81ED-4DB2-BD59-A6C34878D82A}">
                    <a16:rowId xmlns:a16="http://schemas.microsoft.com/office/drawing/2014/main" val="1607641449"/>
                  </a:ext>
                </a:extLst>
              </a:tr>
            </a:tbl>
          </a:graphicData>
        </a:graphic>
      </p:graphicFrame>
      <p:sp>
        <p:nvSpPr>
          <p:cNvPr id="10" name="Metin kutusu 9">
            <a:extLst>
              <a:ext uri="{FF2B5EF4-FFF2-40B4-BE49-F238E27FC236}">
                <a16:creationId xmlns:a16="http://schemas.microsoft.com/office/drawing/2014/main" id="{73A4252B-B72B-46DD-81C6-F493874661F7}"/>
              </a:ext>
            </a:extLst>
          </p:cNvPr>
          <p:cNvSpPr txBox="1"/>
          <p:nvPr/>
        </p:nvSpPr>
        <p:spPr>
          <a:xfrm>
            <a:off x="9535600" y="5136935"/>
            <a:ext cx="2494625" cy="553998"/>
          </a:xfrm>
          <a:prstGeom prst="rect">
            <a:avLst/>
          </a:prstGeom>
          <a:noFill/>
        </p:spPr>
        <p:txBody>
          <a:bodyPr wrap="square" rtlCol="0">
            <a:spAutoFit/>
          </a:bodyPr>
          <a:lstStyle/>
          <a:p>
            <a:r>
              <a:rPr lang="tr-TR" sz="1500" dirty="0"/>
              <a:t>16 ilde hiç danışmanlık firması bulunmuyor.</a:t>
            </a:r>
          </a:p>
        </p:txBody>
      </p:sp>
    </p:spTree>
    <p:extLst>
      <p:ext uri="{BB962C8B-B14F-4D97-AF65-F5344CB8AC3E}">
        <p14:creationId xmlns:p14="http://schemas.microsoft.com/office/powerpoint/2010/main" val="4134946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Çevre Yönetim Hizmetleri Kapsamında Denetim</a:t>
            </a:r>
            <a:endParaRPr lang="en-US" dirty="0"/>
          </a:p>
        </p:txBody>
      </p:sp>
      <p:graphicFrame>
        <p:nvGraphicFramePr>
          <p:cNvPr id="4" name="İçerik Yer Tutucusu 3">
            <a:extLst>
              <a:ext uri="{FF2B5EF4-FFF2-40B4-BE49-F238E27FC236}">
                <a16:creationId xmlns:a16="http://schemas.microsoft.com/office/drawing/2014/main" id="{B64321D5-EAA5-49C9-8D1F-9473248815DA}"/>
              </a:ext>
            </a:extLst>
          </p:cNvPr>
          <p:cNvGraphicFramePr>
            <a:graphicFrameLocks noGrp="1"/>
          </p:cNvGraphicFramePr>
          <p:nvPr>
            <p:ph idx="1"/>
            <p:extLst/>
          </p:nvPr>
        </p:nvGraphicFramePr>
        <p:xfrm>
          <a:off x="3108017" y="2577463"/>
          <a:ext cx="4371975" cy="2871216"/>
        </p:xfrm>
        <a:graphic>
          <a:graphicData uri="http://schemas.openxmlformats.org/drawingml/2006/table">
            <a:tbl>
              <a:tblPr firstRow="1" firstCol="1" bandRow="1">
                <a:tableStyleId>{5C22544A-7EE6-4342-B048-85BDC9FD1C3A}</a:tableStyleId>
              </a:tblPr>
              <a:tblGrid>
                <a:gridCol w="1558426">
                  <a:extLst>
                    <a:ext uri="{9D8B030D-6E8A-4147-A177-3AD203B41FA5}">
                      <a16:colId xmlns:a16="http://schemas.microsoft.com/office/drawing/2014/main" val="988369055"/>
                    </a:ext>
                  </a:extLst>
                </a:gridCol>
                <a:gridCol w="2813549">
                  <a:extLst>
                    <a:ext uri="{9D8B030D-6E8A-4147-A177-3AD203B41FA5}">
                      <a16:colId xmlns:a16="http://schemas.microsoft.com/office/drawing/2014/main" val="1811565508"/>
                    </a:ext>
                  </a:extLst>
                </a:gridCol>
              </a:tblGrid>
              <a:tr h="291846">
                <a:tc>
                  <a:txBody>
                    <a:bodyPr/>
                    <a:lstStyle/>
                    <a:p>
                      <a:pPr algn="ctr">
                        <a:lnSpc>
                          <a:spcPct val="107000"/>
                        </a:lnSpc>
                        <a:spcAft>
                          <a:spcPts val="800"/>
                        </a:spcAft>
                      </a:pPr>
                      <a:r>
                        <a:rPr lang="tr-TR" sz="1500" b="1" dirty="0">
                          <a:effectLst/>
                        </a:rPr>
                        <a:t>Yıl</a:t>
                      </a:r>
                      <a:endParaRPr lang="tr-T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tr-TR" sz="1500" b="1">
                          <a:effectLst/>
                        </a:rPr>
                        <a:t>Denetlenen firma sayısı</a:t>
                      </a:r>
                      <a:endParaRPr lang="tr-TR" sz="15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2693188"/>
                  </a:ext>
                </a:extLst>
              </a:tr>
              <a:tr h="291846">
                <a:tc>
                  <a:txBody>
                    <a:bodyPr/>
                    <a:lstStyle/>
                    <a:p>
                      <a:pPr algn="ctr">
                        <a:lnSpc>
                          <a:spcPct val="107000"/>
                        </a:lnSpc>
                        <a:spcAft>
                          <a:spcPts val="800"/>
                        </a:spcAft>
                      </a:pPr>
                      <a:r>
                        <a:rPr lang="tr-TR" sz="1500" b="1" dirty="0">
                          <a:effectLst/>
                        </a:rPr>
                        <a:t>2012</a:t>
                      </a:r>
                      <a:endParaRPr lang="tr-T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tr-TR" sz="1500" b="1" dirty="0">
                          <a:effectLst/>
                        </a:rPr>
                        <a:t>94</a:t>
                      </a:r>
                      <a:endParaRPr lang="tr-T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29254330"/>
                  </a:ext>
                </a:extLst>
              </a:tr>
              <a:tr h="291846">
                <a:tc>
                  <a:txBody>
                    <a:bodyPr/>
                    <a:lstStyle/>
                    <a:p>
                      <a:pPr algn="ctr">
                        <a:lnSpc>
                          <a:spcPct val="107000"/>
                        </a:lnSpc>
                        <a:spcAft>
                          <a:spcPts val="800"/>
                        </a:spcAft>
                      </a:pPr>
                      <a:r>
                        <a:rPr lang="tr-TR" sz="1500" b="1" dirty="0">
                          <a:effectLst/>
                        </a:rPr>
                        <a:t>2013</a:t>
                      </a:r>
                      <a:endParaRPr lang="tr-T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tr-TR" sz="1500" b="1" dirty="0">
                          <a:effectLst/>
                        </a:rPr>
                        <a:t>111</a:t>
                      </a:r>
                      <a:endParaRPr lang="tr-T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8727985"/>
                  </a:ext>
                </a:extLst>
              </a:tr>
              <a:tr h="291846">
                <a:tc>
                  <a:txBody>
                    <a:bodyPr/>
                    <a:lstStyle/>
                    <a:p>
                      <a:pPr algn="ctr">
                        <a:lnSpc>
                          <a:spcPct val="107000"/>
                        </a:lnSpc>
                        <a:spcAft>
                          <a:spcPts val="800"/>
                        </a:spcAft>
                      </a:pPr>
                      <a:r>
                        <a:rPr lang="tr-TR" sz="1500" b="1" dirty="0">
                          <a:effectLst/>
                        </a:rPr>
                        <a:t>2014</a:t>
                      </a:r>
                      <a:endParaRPr lang="tr-T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tr-TR" sz="1500" b="1">
                          <a:effectLst/>
                        </a:rPr>
                        <a:t>229</a:t>
                      </a:r>
                      <a:endParaRPr lang="tr-TR" sz="15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78327073"/>
                  </a:ext>
                </a:extLst>
              </a:tr>
              <a:tr h="291846">
                <a:tc>
                  <a:txBody>
                    <a:bodyPr/>
                    <a:lstStyle/>
                    <a:p>
                      <a:pPr algn="ctr">
                        <a:lnSpc>
                          <a:spcPct val="107000"/>
                        </a:lnSpc>
                        <a:spcAft>
                          <a:spcPts val="800"/>
                        </a:spcAft>
                      </a:pPr>
                      <a:r>
                        <a:rPr lang="tr-TR" sz="1500" b="1">
                          <a:effectLst/>
                        </a:rPr>
                        <a:t>2015</a:t>
                      </a:r>
                      <a:endParaRPr lang="tr-TR" sz="15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tr-TR" sz="1500" b="1" dirty="0">
                          <a:effectLst/>
                        </a:rPr>
                        <a:t>199</a:t>
                      </a:r>
                      <a:endParaRPr lang="tr-T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56015169"/>
                  </a:ext>
                </a:extLst>
              </a:tr>
              <a:tr h="291846">
                <a:tc>
                  <a:txBody>
                    <a:bodyPr/>
                    <a:lstStyle/>
                    <a:p>
                      <a:pPr algn="ctr">
                        <a:lnSpc>
                          <a:spcPct val="107000"/>
                        </a:lnSpc>
                        <a:spcAft>
                          <a:spcPts val="800"/>
                        </a:spcAft>
                      </a:pPr>
                      <a:r>
                        <a:rPr lang="tr-TR" sz="1500" b="1">
                          <a:effectLst/>
                        </a:rPr>
                        <a:t>2016</a:t>
                      </a:r>
                      <a:endParaRPr lang="tr-TR" sz="15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tr-TR" sz="1500" b="1">
                          <a:effectLst/>
                        </a:rPr>
                        <a:t>153</a:t>
                      </a:r>
                      <a:endParaRPr lang="tr-TR" sz="15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48105"/>
                  </a:ext>
                </a:extLst>
              </a:tr>
              <a:tr h="291846">
                <a:tc>
                  <a:txBody>
                    <a:bodyPr/>
                    <a:lstStyle/>
                    <a:p>
                      <a:pPr algn="ctr">
                        <a:lnSpc>
                          <a:spcPct val="107000"/>
                        </a:lnSpc>
                        <a:spcAft>
                          <a:spcPts val="800"/>
                        </a:spcAft>
                      </a:pPr>
                      <a:r>
                        <a:rPr lang="tr-TR" sz="1500" b="1">
                          <a:effectLst/>
                        </a:rPr>
                        <a:t>2017</a:t>
                      </a:r>
                      <a:endParaRPr lang="tr-TR" sz="15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tr-TR" sz="1500" b="1" dirty="0">
                          <a:effectLst/>
                        </a:rPr>
                        <a:t>195</a:t>
                      </a:r>
                      <a:endParaRPr lang="tr-T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025207"/>
                  </a:ext>
                </a:extLst>
              </a:tr>
              <a:tr h="291846">
                <a:tc>
                  <a:txBody>
                    <a:bodyPr/>
                    <a:lstStyle/>
                    <a:p>
                      <a:pPr algn="ctr">
                        <a:lnSpc>
                          <a:spcPct val="107000"/>
                        </a:lnSpc>
                        <a:spcAft>
                          <a:spcPts val="800"/>
                        </a:spcAft>
                      </a:pPr>
                      <a:r>
                        <a:rPr lang="tr-TR" sz="1500" b="1">
                          <a:effectLst/>
                        </a:rPr>
                        <a:t>2018</a:t>
                      </a:r>
                      <a:endParaRPr lang="tr-TR" sz="15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tr-TR" sz="1500" b="1" dirty="0">
                          <a:effectLst/>
                        </a:rPr>
                        <a:t>180</a:t>
                      </a:r>
                      <a:endParaRPr lang="tr-T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35837624"/>
                  </a:ext>
                </a:extLst>
              </a:tr>
              <a:tr h="0">
                <a:tc>
                  <a:txBody>
                    <a:bodyPr/>
                    <a:lstStyle/>
                    <a:p>
                      <a:pPr algn="ctr">
                        <a:lnSpc>
                          <a:spcPct val="107000"/>
                        </a:lnSpc>
                        <a:spcAft>
                          <a:spcPts val="800"/>
                        </a:spcAft>
                      </a:pPr>
                      <a:r>
                        <a:rPr lang="tr-TR" sz="1500" b="1">
                          <a:effectLst/>
                        </a:rPr>
                        <a:t>2019</a:t>
                      </a:r>
                      <a:endParaRPr lang="tr-TR" sz="15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tr-TR" sz="1500" b="1" dirty="0">
                          <a:effectLst/>
                        </a:rPr>
                        <a:t>322</a:t>
                      </a:r>
                      <a:endParaRPr lang="tr-T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8372092"/>
                  </a:ext>
                </a:extLst>
              </a:tr>
              <a:tr h="291846">
                <a:tc>
                  <a:txBody>
                    <a:bodyPr/>
                    <a:lstStyle/>
                    <a:p>
                      <a:pPr algn="ctr">
                        <a:lnSpc>
                          <a:spcPct val="107000"/>
                        </a:lnSpc>
                        <a:spcAft>
                          <a:spcPts val="800"/>
                        </a:spcAft>
                      </a:pPr>
                      <a:r>
                        <a:rPr lang="tr-TR" sz="1500" b="1">
                          <a:effectLst/>
                        </a:rPr>
                        <a:t>2020</a:t>
                      </a:r>
                      <a:endParaRPr lang="tr-TR" sz="15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tr-TR" sz="1500" b="1" dirty="0">
                          <a:effectLst/>
                        </a:rPr>
                        <a:t>228</a:t>
                      </a:r>
                      <a:endParaRPr lang="tr-T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7270753"/>
                  </a:ext>
                </a:extLst>
              </a:tr>
            </a:tbl>
          </a:graphicData>
        </a:graphic>
      </p:graphicFrame>
      <p:sp>
        <p:nvSpPr>
          <p:cNvPr id="5" name="Rectangle 1">
            <a:extLst>
              <a:ext uri="{FF2B5EF4-FFF2-40B4-BE49-F238E27FC236}">
                <a16:creationId xmlns:a16="http://schemas.microsoft.com/office/drawing/2014/main" id="{B1CC166B-EA64-462A-A799-774DC56A0EE0}"/>
              </a:ext>
            </a:extLst>
          </p:cNvPr>
          <p:cNvSpPr>
            <a:spLocks noChangeArrowheads="1"/>
          </p:cNvSpPr>
          <p:nvPr/>
        </p:nvSpPr>
        <p:spPr bwMode="auto">
          <a:xfrm>
            <a:off x="1000125" y="1995829"/>
            <a:ext cx="701256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5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Çevre Danışmanlık Firmaları Çevre ve Şehircilik Bakanlığı tarafından denetlenmektedir.</a:t>
            </a:r>
            <a:endParaRPr kumimoji="0" lang="tr-TR" altLang="tr-TR" sz="15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92317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Yeterli Çevre Görevlisi/Mühendisi var mı?</a:t>
            </a:r>
            <a:endParaRPr lang="en-US" dirty="0"/>
          </a:p>
        </p:txBody>
      </p:sp>
      <p:sp>
        <p:nvSpPr>
          <p:cNvPr id="3" name="Content Placeholder 2"/>
          <p:cNvSpPr>
            <a:spLocks noGrp="1"/>
          </p:cNvSpPr>
          <p:nvPr>
            <p:ph idx="1"/>
          </p:nvPr>
        </p:nvSpPr>
        <p:spPr/>
        <p:txBody>
          <a:bodyPr/>
          <a:lstStyle/>
          <a:p>
            <a:r>
              <a:rPr lang="tr-TR" dirty="0" smtClean="0"/>
              <a:t>Ek 1: 2984 tesis</a:t>
            </a:r>
          </a:p>
          <a:p>
            <a:r>
              <a:rPr lang="tr-TR" dirty="0" smtClean="0"/>
              <a:t>Ek 2: 17510 tesis</a:t>
            </a:r>
          </a:p>
          <a:p>
            <a:endParaRPr lang="tr-TR" dirty="0"/>
          </a:p>
          <a:p>
            <a:r>
              <a:rPr lang="tr-TR" dirty="0" smtClean="0"/>
              <a:t>Ek 1 tesisleri 2 puan, Ek 2 tesisleri 1 puan = 23478 puan</a:t>
            </a:r>
          </a:p>
          <a:p>
            <a:r>
              <a:rPr lang="tr-TR" dirty="0" smtClean="0"/>
              <a:t>100% kapasite ile çalışılması durumunda gerekli olan Çevre Gör/Müh.= 23478/16 = 1467 kişi</a:t>
            </a:r>
          </a:p>
          <a:p>
            <a:r>
              <a:rPr lang="tr-TR" dirty="0" smtClean="0"/>
              <a:t>%75 kapasite ile çalışılması durumda = 1950 Çevre Gör/Müh yeterli</a:t>
            </a:r>
          </a:p>
          <a:p>
            <a:r>
              <a:rPr lang="tr-TR" dirty="0" smtClean="0"/>
              <a:t>Belge sahibi sayısı : 11814</a:t>
            </a:r>
          </a:p>
          <a:p>
            <a:r>
              <a:rPr lang="tr-TR" dirty="0" smtClean="0"/>
              <a:t>En az 1 tesise atanmış aktif görevde Çevre Gör/Müh = 6738 (olması gerekenden 3,5 kat fazla)</a:t>
            </a:r>
          </a:p>
          <a:p>
            <a:r>
              <a:rPr lang="tr-TR" dirty="0" smtClean="0"/>
              <a:t>Ortalama %20  kapasite ile çalışıyorlar</a:t>
            </a:r>
            <a:endParaRPr lang="en-US" dirty="0"/>
          </a:p>
        </p:txBody>
      </p:sp>
    </p:spTree>
    <p:extLst>
      <p:ext uri="{BB962C8B-B14F-4D97-AF65-F5344CB8AC3E}">
        <p14:creationId xmlns:p14="http://schemas.microsoft.com/office/powerpoint/2010/main" val="204570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Sorunlar</a:t>
            </a:r>
            <a:endParaRPr lang="en-US" dirty="0"/>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q"/>
            </a:pPr>
            <a:r>
              <a:rPr lang="tr-TR" dirty="0" smtClean="0"/>
              <a:t>ÇED Raporlarının kalitesizliği</a:t>
            </a:r>
          </a:p>
          <a:p>
            <a:pPr>
              <a:buFont typeface="Wingdings" panose="05000000000000000000" pitchFamily="2" charset="2"/>
              <a:buChar char="q"/>
            </a:pPr>
            <a:r>
              <a:rPr lang="tr-TR" dirty="0" smtClean="0"/>
              <a:t>Çevre Yönetim hizmetlerinin kalitesizliği</a:t>
            </a:r>
          </a:p>
          <a:p>
            <a:pPr>
              <a:buFont typeface="Wingdings" panose="05000000000000000000" pitchFamily="2" charset="2"/>
              <a:buChar char="q"/>
            </a:pPr>
            <a:r>
              <a:rPr lang="tr-TR" dirty="0" smtClean="0"/>
              <a:t>Çevre Bakanlığı uzmanlarının, çevre mevzuatına bağlı uygulamalar açısından yeterlik sahibi kişi/kuruluşların danışmanı gibi görev yapıyor olmaları</a:t>
            </a:r>
          </a:p>
          <a:p>
            <a:pPr>
              <a:buFont typeface="Wingdings" panose="05000000000000000000" pitchFamily="2" charset="2"/>
              <a:buChar char="q"/>
            </a:pPr>
            <a:r>
              <a:rPr lang="tr-TR" dirty="0" smtClean="0"/>
              <a:t>Sektörde ücretlerin düşüklüğü</a:t>
            </a:r>
          </a:p>
          <a:p>
            <a:pPr>
              <a:buFont typeface="Wingdings" panose="05000000000000000000" pitchFamily="2" charset="2"/>
              <a:buChar char="q"/>
            </a:pPr>
            <a:r>
              <a:rPr lang="tr-TR" dirty="0" smtClean="0"/>
              <a:t>Tesiste bulunmadan rapor hazırlanması</a:t>
            </a:r>
          </a:p>
          <a:p>
            <a:pPr>
              <a:buFont typeface="Wingdings" panose="05000000000000000000" pitchFamily="2" charset="2"/>
              <a:buChar char="q"/>
            </a:pPr>
            <a:r>
              <a:rPr lang="tr-TR" dirty="0" smtClean="0"/>
              <a:t>Yeterinden fazla Çevre Görevlisi/Mühendisi olması</a:t>
            </a:r>
          </a:p>
          <a:p>
            <a:pPr>
              <a:buFont typeface="Wingdings" panose="05000000000000000000" pitchFamily="2" charset="2"/>
              <a:buChar char="q"/>
            </a:pPr>
            <a:r>
              <a:rPr lang="tr-TR" dirty="0" smtClean="0"/>
              <a:t>Üretilen rapor ve verilen hizmetin kalitesinin denetleme eksikliği</a:t>
            </a:r>
          </a:p>
          <a:p>
            <a:pPr>
              <a:buFont typeface="Wingdings" panose="05000000000000000000" pitchFamily="2" charset="2"/>
              <a:buChar char="q"/>
            </a:pPr>
            <a:r>
              <a:rPr lang="tr-TR" dirty="0" smtClean="0"/>
              <a:t>Sektörel yeterlik şartlarının olmaması</a:t>
            </a:r>
          </a:p>
          <a:p>
            <a:pPr>
              <a:buFont typeface="Wingdings" panose="05000000000000000000" pitchFamily="2" charset="2"/>
              <a:buChar char="q"/>
            </a:pPr>
            <a:r>
              <a:rPr lang="tr-TR" dirty="0" smtClean="0"/>
              <a:t>Çalışanların yeterlik şartlarının olmaması </a:t>
            </a:r>
          </a:p>
          <a:p>
            <a:pPr>
              <a:buFont typeface="Wingdings" panose="05000000000000000000" pitchFamily="2" charset="2"/>
              <a:buChar char="q"/>
            </a:pPr>
            <a:endParaRPr lang="tr-TR" dirty="0" smtClean="0"/>
          </a:p>
          <a:p>
            <a:endParaRPr lang="tr-TR" dirty="0" smtClean="0"/>
          </a:p>
          <a:p>
            <a:pPr marL="0" indent="0">
              <a:buNone/>
            </a:pPr>
            <a:endParaRPr lang="en-US" dirty="0"/>
          </a:p>
        </p:txBody>
      </p:sp>
    </p:spTree>
    <p:extLst>
      <p:ext uri="{BB962C8B-B14F-4D97-AF65-F5344CB8AC3E}">
        <p14:creationId xmlns:p14="http://schemas.microsoft.com/office/powerpoint/2010/main" val="3885284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Çözüm önerileri</a:t>
            </a:r>
            <a:endParaRPr lang="en-US" dirty="0"/>
          </a:p>
        </p:txBody>
      </p:sp>
      <p:sp>
        <p:nvSpPr>
          <p:cNvPr id="3" name="Content Placeholder 2"/>
          <p:cNvSpPr>
            <a:spLocks noGrp="1"/>
          </p:cNvSpPr>
          <p:nvPr>
            <p:ph idx="1"/>
          </p:nvPr>
        </p:nvSpPr>
        <p:spPr/>
        <p:txBody>
          <a:bodyPr>
            <a:normAutofit/>
          </a:bodyPr>
          <a:lstStyle/>
          <a:p>
            <a:pPr lvl="0"/>
            <a:r>
              <a:rPr lang="tr-TR" b="1" dirty="0" smtClean="0"/>
              <a:t>Tesislerin/Faaliyetlerinin </a:t>
            </a:r>
            <a:r>
              <a:rPr lang="tr-TR" b="1" dirty="0"/>
              <a:t>Çevre Mevzuatına Uygunluğunun Akredite Olmuş Üçüncü Taraf Kuruluşlar Tarafından Değerlendirilmesi </a:t>
            </a:r>
            <a:r>
              <a:rPr lang="tr-TR" dirty="0"/>
              <a:t> </a:t>
            </a:r>
            <a:endParaRPr lang="tr-TR" dirty="0" smtClean="0"/>
          </a:p>
          <a:p>
            <a:pPr lvl="0"/>
            <a:r>
              <a:rPr lang="tr-TR" b="1" dirty="0" smtClean="0"/>
              <a:t>Yeterlik </a:t>
            </a:r>
            <a:r>
              <a:rPr lang="tr-TR" b="1" dirty="0"/>
              <a:t>Belgesine Sahip Olan Firmaların ve Kişilerin Sektörel Bazda </a:t>
            </a:r>
            <a:r>
              <a:rPr lang="tr-TR" b="1" dirty="0" smtClean="0"/>
              <a:t>Alansallaşmasının/Uzmanlaşmasının/Sertifikalarının Olmaması </a:t>
            </a:r>
          </a:p>
          <a:p>
            <a:r>
              <a:rPr lang="tr-TR" b="1" dirty="0" smtClean="0"/>
              <a:t>Yeterlik </a:t>
            </a:r>
            <a:r>
              <a:rPr lang="tr-TR" b="1" dirty="0"/>
              <a:t>Belgesine Sahip </a:t>
            </a:r>
            <a:r>
              <a:rPr lang="tr-TR" b="1" dirty="0" smtClean="0"/>
              <a:t>Ceza puanlarının şartları</a:t>
            </a:r>
          </a:p>
          <a:p>
            <a:r>
              <a:rPr lang="tr-TR" b="1" dirty="0" smtClean="0"/>
              <a:t>Firmaların Denetim sıklığı ve şartları</a:t>
            </a:r>
          </a:p>
          <a:p>
            <a:r>
              <a:rPr lang="tr-TR" b="1" dirty="0" smtClean="0"/>
              <a:t>Asgari ücret tarifesi uygulanması</a:t>
            </a:r>
          </a:p>
          <a:p>
            <a:r>
              <a:rPr lang="tr-TR" b="1" dirty="0" smtClean="0"/>
              <a:t>Merkezi danışmanlık belirleme şartlarının değerlendirilmesi</a:t>
            </a:r>
          </a:p>
          <a:p>
            <a:r>
              <a:rPr lang="tr-TR" b="1" dirty="0" smtClean="0"/>
              <a:t>Firmaların akredite olması/kişilerin sertifika almasını sağlayacak merkezi otorite kurulması</a:t>
            </a:r>
          </a:p>
          <a:p>
            <a:endParaRPr lang="tr-TR" b="1" dirty="0" smtClean="0"/>
          </a:p>
          <a:p>
            <a:endParaRPr lang="en-US" dirty="0"/>
          </a:p>
        </p:txBody>
      </p:sp>
    </p:spTree>
    <p:extLst>
      <p:ext uri="{BB962C8B-B14F-4D97-AF65-F5344CB8AC3E}">
        <p14:creationId xmlns:p14="http://schemas.microsoft.com/office/powerpoint/2010/main" val="2427094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Görüşlerinizi bizimle paylaşmak için aşağıdaki linki kullanabilirsiniz... </a:t>
            </a:r>
            <a:endParaRPr lang="en-US" dirty="0"/>
          </a:p>
        </p:txBody>
      </p:sp>
      <p:sp>
        <p:nvSpPr>
          <p:cNvPr id="3" name="Content Placeholder 2"/>
          <p:cNvSpPr>
            <a:spLocks noGrp="1"/>
          </p:cNvSpPr>
          <p:nvPr>
            <p:ph idx="1"/>
          </p:nvPr>
        </p:nvSpPr>
        <p:spPr/>
        <p:txBody>
          <a:bodyPr>
            <a:normAutofit/>
          </a:bodyPr>
          <a:lstStyle/>
          <a:p>
            <a:endParaRPr lang="tr-TR" sz="4000" dirty="0" smtClean="0"/>
          </a:p>
          <a:p>
            <a:endParaRPr lang="tr-TR" sz="4000" dirty="0"/>
          </a:p>
          <a:p>
            <a:r>
              <a:rPr lang="tr-TR" sz="4000" dirty="0" smtClean="0"/>
              <a:t>https://form.jotform.com/211714472949058</a:t>
            </a:r>
            <a:endParaRPr lang="en-US" sz="4000" dirty="0"/>
          </a:p>
        </p:txBody>
      </p:sp>
    </p:spTree>
    <p:extLst>
      <p:ext uri="{BB962C8B-B14F-4D97-AF65-F5344CB8AC3E}">
        <p14:creationId xmlns:p14="http://schemas.microsoft.com/office/powerpoint/2010/main" val="3029206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Anket Ön Sonuçlar – ÇED Yeterlik </a:t>
            </a:r>
            <a:endParaRPr lang="en-US" dirty="0"/>
          </a:p>
        </p:txBody>
      </p:sp>
      <p:sp>
        <p:nvSpPr>
          <p:cNvPr id="3" name="Content Placeholder 2"/>
          <p:cNvSpPr>
            <a:spLocks noGrp="1"/>
          </p:cNvSpPr>
          <p:nvPr>
            <p:ph idx="1"/>
          </p:nvPr>
        </p:nvSpPr>
        <p:spPr>
          <a:xfrm>
            <a:off x="5124994" y="1845734"/>
            <a:ext cx="3039291" cy="4023360"/>
          </a:xfrm>
        </p:spPr>
        <p:txBody>
          <a:bodyPr/>
          <a:lstStyle/>
          <a:p>
            <a:r>
              <a:rPr lang="en-US" dirty="0" err="1"/>
              <a:t>Sizce</a:t>
            </a:r>
            <a:r>
              <a:rPr lang="en-US" dirty="0"/>
              <a:t> ÇED </a:t>
            </a:r>
            <a:r>
              <a:rPr lang="en-US" dirty="0" err="1"/>
              <a:t>Raporları</a:t>
            </a:r>
            <a:r>
              <a:rPr lang="en-US" dirty="0"/>
              <a:t> / </a:t>
            </a:r>
            <a:r>
              <a:rPr lang="en-US" dirty="0" err="1"/>
              <a:t>Proje</a:t>
            </a:r>
            <a:r>
              <a:rPr lang="en-US" dirty="0"/>
              <a:t> </a:t>
            </a:r>
            <a:r>
              <a:rPr lang="en-US" dirty="0" err="1"/>
              <a:t>Tanıtım</a:t>
            </a:r>
            <a:r>
              <a:rPr lang="en-US" dirty="0"/>
              <a:t> </a:t>
            </a:r>
            <a:r>
              <a:rPr lang="en-US" dirty="0" err="1"/>
              <a:t>Dosyalarının</a:t>
            </a:r>
            <a:r>
              <a:rPr lang="en-US" dirty="0"/>
              <a:t> </a:t>
            </a:r>
            <a:r>
              <a:rPr lang="en-US" dirty="0" err="1"/>
              <a:t>için</a:t>
            </a:r>
            <a:r>
              <a:rPr lang="en-US" dirty="0"/>
              <a:t> </a:t>
            </a:r>
            <a:r>
              <a:rPr lang="en-US" dirty="0" err="1"/>
              <a:t>asgari</a:t>
            </a:r>
            <a:r>
              <a:rPr lang="en-US" dirty="0"/>
              <a:t> </a:t>
            </a:r>
            <a:r>
              <a:rPr lang="en-US" dirty="0" err="1"/>
              <a:t>ücret</a:t>
            </a:r>
            <a:r>
              <a:rPr lang="en-US" dirty="0"/>
              <a:t> </a:t>
            </a:r>
            <a:r>
              <a:rPr lang="en-US" dirty="0" err="1"/>
              <a:t>tarifesi</a:t>
            </a:r>
            <a:r>
              <a:rPr lang="en-US" dirty="0"/>
              <a:t> </a:t>
            </a:r>
            <a:r>
              <a:rPr lang="en-US" dirty="0" err="1"/>
              <a:t>uygulanmalı</a:t>
            </a:r>
            <a:r>
              <a:rPr lang="en-US" dirty="0"/>
              <a:t> </a:t>
            </a:r>
            <a:r>
              <a:rPr lang="en-US" dirty="0" err="1"/>
              <a:t>mıdır</a:t>
            </a:r>
            <a:r>
              <a:rPr lang="en-US" dirty="0"/>
              <a:t>?</a:t>
            </a:r>
          </a:p>
        </p:txBody>
      </p:sp>
      <p:sp>
        <p:nvSpPr>
          <p:cNvPr id="5" name="Content Placeholder 2"/>
          <p:cNvSpPr txBox="1">
            <a:spLocks/>
          </p:cNvSpPr>
          <p:nvPr/>
        </p:nvSpPr>
        <p:spPr>
          <a:xfrm>
            <a:off x="9002486" y="1845734"/>
            <a:ext cx="3039291"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err="1"/>
              <a:t>Sizce</a:t>
            </a:r>
            <a:r>
              <a:rPr lang="en-US" dirty="0"/>
              <a:t> ÇED </a:t>
            </a:r>
            <a:r>
              <a:rPr lang="en-US" dirty="0" err="1"/>
              <a:t>Yeterlik</a:t>
            </a:r>
            <a:r>
              <a:rPr lang="en-US" dirty="0"/>
              <a:t> </a:t>
            </a:r>
            <a:r>
              <a:rPr lang="en-US" dirty="0" err="1"/>
              <a:t>hizmetlerinde</a:t>
            </a:r>
            <a:r>
              <a:rPr lang="en-US" dirty="0"/>
              <a:t> </a:t>
            </a:r>
            <a:r>
              <a:rPr lang="en-US" dirty="0" err="1"/>
              <a:t>merkezi</a:t>
            </a:r>
            <a:r>
              <a:rPr lang="en-US" dirty="0"/>
              <a:t> </a:t>
            </a:r>
            <a:r>
              <a:rPr lang="en-US" dirty="0" err="1"/>
              <a:t>danışmanlık</a:t>
            </a:r>
            <a:r>
              <a:rPr lang="en-US" dirty="0"/>
              <a:t> </a:t>
            </a:r>
            <a:r>
              <a:rPr lang="en-US" dirty="0" err="1"/>
              <a:t>belirleme</a:t>
            </a:r>
            <a:r>
              <a:rPr lang="en-US" dirty="0"/>
              <a:t> </a:t>
            </a:r>
            <a:r>
              <a:rPr lang="en-US" dirty="0" err="1"/>
              <a:t>sistemi</a:t>
            </a:r>
            <a:r>
              <a:rPr lang="en-US" dirty="0"/>
              <a:t> </a:t>
            </a:r>
            <a:r>
              <a:rPr lang="en-US" dirty="0" err="1"/>
              <a:t>uygulanmalı</a:t>
            </a:r>
            <a:r>
              <a:rPr lang="en-US" dirty="0"/>
              <a:t> </a:t>
            </a:r>
            <a:r>
              <a:rPr lang="en-US" dirty="0" err="1"/>
              <a:t>mıdır</a:t>
            </a:r>
            <a:r>
              <a:rPr lang="en-US" dirty="0"/>
              <a:t>?</a:t>
            </a:r>
          </a:p>
        </p:txBody>
      </p:sp>
      <p:sp>
        <p:nvSpPr>
          <p:cNvPr id="6" name="Content Placeholder 2"/>
          <p:cNvSpPr txBox="1">
            <a:spLocks/>
          </p:cNvSpPr>
          <p:nvPr/>
        </p:nvSpPr>
        <p:spPr>
          <a:xfrm>
            <a:off x="489857" y="1845734"/>
            <a:ext cx="4528457"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err="1"/>
              <a:t>Sektörel</a:t>
            </a:r>
            <a:r>
              <a:rPr lang="en-US" dirty="0"/>
              <a:t> </a:t>
            </a:r>
            <a:r>
              <a:rPr lang="en-US" dirty="0" err="1"/>
              <a:t>bazda</a:t>
            </a:r>
            <a:r>
              <a:rPr lang="en-US" dirty="0"/>
              <a:t> </a:t>
            </a:r>
            <a:r>
              <a:rPr lang="en-US" dirty="0" err="1"/>
              <a:t>yeterlilik</a:t>
            </a:r>
            <a:r>
              <a:rPr lang="en-US" dirty="0"/>
              <a:t> </a:t>
            </a:r>
            <a:r>
              <a:rPr lang="en-US" dirty="0" err="1"/>
              <a:t>şartlarının</a:t>
            </a:r>
            <a:r>
              <a:rPr lang="en-US" dirty="0"/>
              <a:t> </a:t>
            </a:r>
            <a:r>
              <a:rPr lang="en-US" dirty="0" err="1"/>
              <a:t>oluşturulması</a:t>
            </a:r>
            <a:r>
              <a:rPr lang="en-US" dirty="0"/>
              <a:t> </a:t>
            </a:r>
            <a:r>
              <a:rPr lang="en-US" dirty="0" err="1"/>
              <a:t>ve</a:t>
            </a:r>
            <a:r>
              <a:rPr lang="en-US" dirty="0"/>
              <a:t> </a:t>
            </a:r>
            <a:r>
              <a:rPr lang="en-US" dirty="0" err="1"/>
              <a:t>bu</a:t>
            </a:r>
            <a:r>
              <a:rPr lang="en-US" dirty="0"/>
              <a:t> </a:t>
            </a:r>
            <a:r>
              <a:rPr lang="en-US" dirty="0" err="1"/>
              <a:t>kurum</a:t>
            </a:r>
            <a:r>
              <a:rPr lang="en-US" dirty="0"/>
              <a:t>/</a:t>
            </a:r>
            <a:r>
              <a:rPr lang="en-US" dirty="0" err="1"/>
              <a:t>kuruluşlarda</a:t>
            </a:r>
            <a:r>
              <a:rPr lang="en-US" dirty="0"/>
              <a:t> </a:t>
            </a:r>
            <a:r>
              <a:rPr lang="en-US" dirty="0" err="1"/>
              <a:t>görev</a:t>
            </a:r>
            <a:r>
              <a:rPr lang="en-US" dirty="0"/>
              <a:t> </a:t>
            </a:r>
            <a:r>
              <a:rPr lang="en-US" dirty="0" err="1"/>
              <a:t>alan</a:t>
            </a:r>
            <a:r>
              <a:rPr lang="en-US" dirty="0"/>
              <a:t> </a:t>
            </a:r>
            <a:r>
              <a:rPr lang="en-US" dirty="0" err="1"/>
              <a:t>personellerin</a:t>
            </a:r>
            <a:r>
              <a:rPr lang="en-US" dirty="0"/>
              <a:t> </a:t>
            </a:r>
            <a:r>
              <a:rPr lang="en-US" dirty="0" err="1"/>
              <a:t>alan</a:t>
            </a:r>
            <a:r>
              <a:rPr lang="en-US" dirty="0"/>
              <a:t> </a:t>
            </a:r>
            <a:r>
              <a:rPr lang="en-US" dirty="0" err="1"/>
              <a:t>uzmanlığa</a:t>
            </a:r>
            <a:r>
              <a:rPr lang="en-US" dirty="0"/>
              <a:t> </a:t>
            </a:r>
            <a:r>
              <a:rPr lang="en-US" dirty="0" err="1"/>
              <a:t>sahip</a:t>
            </a:r>
            <a:r>
              <a:rPr lang="en-US" dirty="0"/>
              <a:t> </a:t>
            </a:r>
            <a:r>
              <a:rPr lang="en-US" dirty="0" err="1"/>
              <a:t>olması</a:t>
            </a:r>
            <a:r>
              <a:rPr lang="en-US" dirty="0"/>
              <a:t> </a:t>
            </a:r>
            <a:r>
              <a:rPr lang="en-US" dirty="0" err="1"/>
              <a:t>konusunda</a:t>
            </a:r>
            <a:r>
              <a:rPr lang="en-US" dirty="0"/>
              <a:t> </a:t>
            </a:r>
            <a:r>
              <a:rPr lang="en-US" dirty="0" err="1"/>
              <a:t>düzenlemeler</a:t>
            </a:r>
            <a:r>
              <a:rPr lang="en-US" dirty="0"/>
              <a:t> </a:t>
            </a:r>
            <a:r>
              <a:rPr lang="en-US" dirty="0" err="1"/>
              <a:t>yapılmalı</a:t>
            </a:r>
            <a:r>
              <a:rPr lang="en-US" dirty="0"/>
              <a:t> </a:t>
            </a:r>
            <a:r>
              <a:rPr lang="en-US" dirty="0" err="1"/>
              <a:t>mıdır</a:t>
            </a:r>
            <a:r>
              <a:rPr lang="en-US" dirty="0"/>
              <a:t>?</a:t>
            </a:r>
          </a:p>
        </p:txBody>
      </p:sp>
      <p:graphicFrame>
        <p:nvGraphicFramePr>
          <p:cNvPr id="7" name="Chart 1">
            <a:extLst>
              <a:ext uri="{FF2B5EF4-FFF2-40B4-BE49-F238E27FC236}">
                <a16:creationId xmlns:a16="http://schemas.microsoft.com/office/drawing/2014/main" id="{365053F0-AA9A-4EA7-80AE-C1D5530617AE}"/>
              </a:ext>
            </a:extLst>
          </p:cNvPr>
          <p:cNvGraphicFramePr>
            <a:graphicFrameLocks/>
          </p:cNvGraphicFramePr>
          <p:nvPr>
            <p:extLst/>
          </p:nvPr>
        </p:nvGraphicFramePr>
        <p:xfrm>
          <a:off x="-108857" y="3357562"/>
          <a:ext cx="4572000" cy="28860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2">
            <a:extLst>
              <a:ext uri="{FF2B5EF4-FFF2-40B4-BE49-F238E27FC236}">
                <a16:creationId xmlns:a16="http://schemas.microsoft.com/office/drawing/2014/main" id="{03DFF42A-4ADA-483C-A164-12E61E37575B}"/>
              </a:ext>
            </a:extLst>
          </p:cNvPr>
          <p:cNvGraphicFramePr>
            <a:graphicFrameLocks/>
          </p:cNvGraphicFramePr>
          <p:nvPr>
            <p:extLst/>
          </p:nvPr>
        </p:nvGraphicFramePr>
        <p:xfrm>
          <a:off x="4125686" y="3249188"/>
          <a:ext cx="4572000" cy="28860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3">
            <a:extLst>
              <a:ext uri="{FF2B5EF4-FFF2-40B4-BE49-F238E27FC236}">
                <a16:creationId xmlns:a16="http://schemas.microsoft.com/office/drawing/2014/main" id="{510E685C-26F7-435A-BD91-DF6EE105C780}"/>
              </a:ext>
            </a:extLst>
          </p:cNvPr>
          <p:cNvGraphicFramePr>
            <a:graphicFrameLocks/>
          </p:cNvGraphicFramePr>
          <p:nvPr>
            <p:extLst/>
          </p:nvPr>
        </p:nvGraphicFramePr>
        <p:xfrm>
          <a:off x="8022771" y="3249187"/>
          <a:ext cx="4572000" cy="28860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94372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Anket Ön Sonuçlar – Çevre Danışmanlık</a:t>
            </a:r>
            <a:endParaRPr lang="en-US" dirty="0"/>
          </a:p>
        </p:txBody>
      </p:sp>
      <p:sp>
        <p:nvSpPr>
          <p:cNvPr id="3" name="Content Placeholder 2"/>
          <p:cNvSpPr>
            <a:spLocks noGrp="1"/>
          </p:cNvSpPr>
          <p:nvPr>
            <p:ph idx="1"/>
          </p:nvPr>
        </p:nvSpPr>
        <p:spPr>
          <a:xfrm>
            <a:off x="5124994" y="1845734"/>
            <a:ext cx="3039291" cy="4023360"/>
          </a:xfrm>
        </p:spPr>
        <p:txBody>
          <a:bodyPr/>
          <a:lstStyle/>
          <a:p>
            <a:r>
              <a:rPr lang="en-US" dirty="0" err="1"/>
              <a:t>Sizce</a:t>
            </a:r>
            <a:r>
              <a:rPr lang="en-US" dirty="0"/>
              <a:t> </a:t>
            </a:r>
            <a:r>
              <a:rPr lang="tr-TR" dirty="0" smtClean="0"/>
              <a:t>çevre danışmanlık firmaları </a:t>
            </a:r>
            <a:r>
              <a:rPr lang="en-US" dirty="0" err="1" smtClean="0"/>
              <a:t>için</a:t>
            </a:r>
            <a:r>
              <a:rPr lang="en-US" dirty="0" smtClean="0"/>
              <a:t> </a:t>
            </a:r>
            <a:r>
              <a:rPr lang="en-US" dirty="0" err="1"/>
              <a:t>asgari</a:t>
            </a:r>
            <a:r>
              <a:rPr lang="en-US" dirty="0"/>
              <a:t> </a:t>
            </a:r>
            <a:r>
              <a:rPr lang="en-US" dirty="0" err="1"/>
              <a:t>ücret</a:t>
            </a:r>
            <a:r>
              <a:rPr lang="en-US" dirty="0"/>
              <a:t> </a:t>
            </a:r>
            <a:r>
              <a:rPr lang="en-US" dirty="0" err="1"/>
              <a:t>tarifesi</a:t>
            </a:r>
            <a:r>
              <a:rPr lang="en-US" dirty="0"/>
              <a:t> </a:t>
            </a:r>
            <a:r>
              <a:rPr lang="en-US" dirty="0" err="1"/>
              <a:t>uygulanmalı</a:t>
            </a:r>
            <a:r>
              <a:rPr lang="en-US" dirty="0"/>
              <a:t> </a:t>
            </a:r>
            <a:r>
              <a:rPr lang="en-US" dirty="0" err="1"/>
              <a:t>mıdır</a:t>
            </a:r>
            <a:r>
              <a:rPr lang="en-US" dirty="0"/>
              <a:t>?</a:t>
            </a:r>
          </a:p>
        </p:txBody>
      </p:sp>
      <p:sp>
        <p:nvSpPr>
          <p:cNvPr id="5" name="Content Placeholder 2"/>
          <p:cNvSpPr txBox="1">
            <a:spLocks/>
          </p:cNvSpPr>
          <p:nvPr/>
        </p:nvSpPr>
        <p:spPr>
          <a:xfrm>
            <a:off x="9002486" y="1845734"/>
            <a:ext cx="3039291"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err="1"/>
              <a:t>Sizce</a:t>
            </a:r>
            <a:r>
              <a:rPr lang="en-US" dirty="0"/>
              <a:t> </a:t>
            </a:r>
            <a:r>
              <a:rPr lang="tr-TR" dirty="0" smtClean="0"/>
              <a:t>çevre danışmanlık </a:t>
            </a:r>
            <a:r>
              <a:rPr lang="en-US" dirty="0" err="1" smtClean="0"/>
              <a:t>hizmetlerinde</a:t>
            </a:r>
            <a:r>
              <a:rPr lang="en-US" dirty="0" smtClean="0"/>
              <a:t> </a:t>
            </a:r>
            <a:r>
              <a:rPr lang="en-US" dirty="0" err="1"/>
              <a:t>merkezi</a:t>
            </a:r>
            <a:r>
              <a:rPr lang="en-US" dirty="0"/>
              <a:t> </a:t>
            </a:r>
            <a:r>
              <a:rPr lang="en-US" dirty="0" err="1"/>
              <a:t>danışmanlık</a:t>
            </a:r>
            <a:r>
              <a:rPr lang="en-US" dirty="0"/>
              <a:t> </a:t>
            </a:r>
            <a:r>
              <a:rPr lang="en-US" dirty="0" err="1"/>
              <a:t>belirleme</a:t>
            </a:r>
            <a:r>
              <a:rPr lang="en-US" dirty="0"/>
              <a:t> </a:t>
            </a:r>
            <a:r>
              <a:rPr lang="en-US" dirty="0" err="1"/>
              <a:t>sistemi</a:t>
            </a:r>
            <a:r>
              <a:rPr lang="en-US" dirty="0"/>
              <a:t> </a:t>
            </a:r>
            <a:r>
              <a:rPr lang="en-US" dirty="0" err="1"/>
              <a:t>uygulanmalı</a:t>
            </a:r>
            <a:r>
              <a:rPr lang="en-US" dirty="0"/>
              <a:t> </a:t>
            </a:r>
            <a:r>
              <a:rPr lang="en-US" dirty="0" err="1"/>
              <a:t>mıdır</a:t>
            </a:r>
            <a:r>
              <a:rPr lang="en-US" dirty="0"/>
              <a:t>?</a:t>
            </a:r>
          </a:p>
        </p:txBody>
      </p:sp>
      <p:sp>
        <p:nvSpPr>
          <p:cNvPr id="6" name="Content Placeholder 2"/>
          <p:cNvSpPr txBox="1">
            <a:spLocks/>
          </p:cNvSpPr>
          <p:nvPr/>
        </p:nvSpPr>
        <p:spPr>
          <a:xfrm>
            <a:off x="489857" y="1845734"/>
            <a:ext cx="4528457"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err="1"/>
              <a:t>Sektörel</a:t>
            </a:r>
            <a:r>
              <a:rPr lang="en-US" dirty="0"/>
              <a:t> </a:t>
            </a:r>
            <a:r>
              <a:rPr lang="en-US" dirty="0" err="1"/>
              <a:t>bazda</a:t>
            </a:r>
            <a:r>
              <a:rPr lang="en-US" dirty="0"/>
              <a:t> </a:t>
            </a:r>
            <a:r>
              <a:rPr lang="en-US" dirty="0" err="1"/>
              <a:t>yeterlilik</a:t>
            </a:r>
            <a:r>
              <a:rPr lang="en-US" dirty="0"/>
              <a:t> </a:t>
            </a:r>
            <a:r>
              <a:rPr lang="en-US" dirty="0" err="1"/>
              <a:t>şartlarının</a:t>
            </a:r>
            <a:r>
              <a:rPr lang="en-US" dirty="0"/>
              <a:t> </a:t>
            </a:r>
            <a:r>
              <a:rPr lang="en-US" dirty="0" err="1"/>
              <a:t>oluşturulması</a:t>
            </a:r>
            <a:r>
              <a:rPr lang="en-US" dirty="0"/>
              <a:t> </a:t>
            </a:r>
            <a:r>
              <a:rPr lang="en-US" dirty="0" err="1"/>
              <a:t>ve</a:t>
            </a:r>
            <a:r>
              <a:rPr lang="en-US" dirty="0"/>
              <a:t> </a:t>
            </a:r>
            <a:r>
              <a:rPr lang="en-US" dirty="0" err="1"/>
              <a:t>bu</a:t>
            </a:r>
            <a:r>
              <a:rPr lang="en-US" dirty="0"/>
              <a:t> </a:t>
            </a:r>
            <a:r>
              <a:rPr lang="en-US" dirty="0" err="1"/>
              <a:t>kurum</a:t>
            </a:r>
            <a:r>
              <a:rPr lang="en-US" dirty="0"/>
              <a:t>/</a:t>
            </a:r>
            <a:r>
              <a:rPr lang="en-US" dirty="0" err="1"/>
              <a:t>kuruluşlarda</a:t>
            </a:r>
            <a:r>
              <a:rPr lang="en-US" dirty="0"/>
              <a:t> </a:t>
            </a:r>
            <a:r>
              <a:rPr lang="en-US" dirty="0" err="1"/>
              <a:t>görev</a:t>
            </a:r>
            <a:r>
              <a:rPr lang="en-US" dirty="0"/>
              <a:t> </a:t>
            </a:r>
            <a:r>
              <a:rPr lang="en-US" dirty="0" err="1"/>
              <a:t>alan</a:t>
            </a:r>
            <a:r>
              <a:rPr lang="en-US" dirty="0"/>
              <a:t> </a:t>
            </a:r>
            <a:r>
              <a:rPr lang="en-US" dirty="0" err="1"/>
              <a:t>personellerin</a:t>
            </a:r>
            <a:r>
              <a:rPr lang="en-US" dirty="0"/>
              <a:t> </a:t>
            </a:r>
            <a:r>
              <a:rPr lang="en-US" dirty="0" err="1"/>
              <a:t>alan</a:t>
            </a:r>
            <a:r>
              <a:rPr lang="en-US" dirty="0"/>
              <a:t> </a:t>
            </a:r>
            <a:r>
              <a:rPr lang="en-US" dirty="0" err="1"/>
              <a:t>uzmanlığa</a:t>
            </a:r>
            <a:r>
              <a:rPr lang="en-US" dirty="0"/>
              <a:t> </a:t>
            </a:r>
            <a:r>
              <a:rPr lang="en-US" dirty="0" err="1"/>
              <a:t>sahip</a:t>
            </a:r>
            <a:r>
              <a:rPr lang="en-US" dirty="0"/>
              <a:t> </a:t>
            </a:r>
            <a:r>
              <a:rPr lang="en-US" dirty="0" err="1"/>
              <a:t>olması</a:t>
            </a:r>
            <a:r>
              <a:rPr lang="en-US" dirty="0"/>
              <a:t> </a:t>
            </a:r>
            <a:r>
              <a:rPr lang="en-US" dirty="0" err="1"/>
              <a:t>konusunda</a:t>
            </a:r>
            <a:r>
              <a:rPr lang="en-US" dirty="0"/>
              <a:t> </a:t>
            </a:r>
            <a:r>
              <a:rPr lang="en-US" dirty="0" err="1"/>
              <a:t>düzenlemeler</a:t>
            </a:r>
            <a:r>
              <a:rPr lang="en-US" dirty="0"/>
              <a:t> </a:t>
            </a:r>
            <a:r>
              <a:rPr lang="en-US" dirty="0" err="1"/>
              <a:t>yapılmalı</a:t>
            </a:r>
            <a:r>
              <a:rPr lang="en-US" dirty="0"/>
              <a:t> </a:t>
            </a:r>
            <a:r>
              <a:rPr lang="en-US" dirty="0" err="1"/>
              <a:t>mıdır</a:t>
            </a:r>
            <a:r>
              <a:rPr lang="en-US" dirty="0"/>
              <a:t>?</a:t>
            </a:r>
          </a:p>
        </p:txBody>
      </p:sp>
      <p:graphicFrame>
        <p:nvGraphicFramePr>
          <p:cNvPr id="7" name="Chart 1">
            <a:extLst>
              <a:ext uri="{FF2B5EF4-FFF2-40B4-BE49-F238E27FC236}">
                <a16:creationId xmlns:a16="http://schemas.microsoft.com/office/drawing/2014/main" id="{365053F0-AA9A-4EA7-80AE-C1D5530617AE}"/>
              </a:ext>
            </a:extLst>
          </p:cNvPr>
          <p:cNvGraphicFramePr>
            <a:graphicFrameLocks/>
          </p:cNvGraphicFramePr>
          <p:nvPr>
            <p:extLst/>
          </p:nvPr>
        </p:nvGraphicFramePr>
        <p:xfrm>
          <a:off x="-108857" y="3357562"/>
          <a:ext cx="4572000" cy="28860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2">
            <a:extLst>
              <a:ext uri="{FF2B5EF4-FFF2-40B4-BE49-F238E27FC236}">
                <a16:creationId xmlns:a16="http://schemas.microsoft.com/office/drawing/2014/main" id="{03DFF42A-4ADA-483C-A164-12E61E37575B}"/>
              </a:ext>
            </a:extLst>
          </p:cNvPr>
          <p:cNvGraphicFramePr>
            <a:graphicFrameLocks/>
          </p:cNvGraphicFramePr>
          <p:nvPr>
            <p:extLst/>
          </p:nvPr>
        </p:nvGraphicFramePr>
        <p:xfrm>
          <a:off x="4125686" y="3249188"/>
          <a:ext cx="4572000" cy="28860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2">
            <a:extLst>
              <a:ext uri="{FF2B5EF4-FFF2-40B4-BE49-F238E27FC236}">
                <a16:creationId xmlns:a16="http://schemas.microsoft.com/office/drawing/2014/main" id="{2F177A64-0A26-4968-AD1C-CDBA732C47BB}"/>
              </a:ext>
            </a:extLst>
          </p:cNvPr>
          <p:cNvGraphicFramePr>
            <a:graphicFrameLocks/>
          </p:cNvGraphicFramePr>
          <p:nvPr>
            <p:extLst/>
          </p:nvPr>
        </p:nvGraphicFramePr>
        <p:xfrm>
          <a:off x="8164285" y="2983019"/>
          <a:ext cx="4305300" cy="28860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
            <a:extLst>
              <a:ext uri="{FF2B5EF4-FFF2-40B4-BE49-F238E27FC236}">
                <a16:creationId xmlns:a16="http://schemas.microsoft.com/office/drawing/2014/main" id="{291CC9E2-851D-4D94-A139-69C420457EA0}"/>
              </a:ext>
            </a:extLst>
          </p:cNvPr>
          <p:cNvGraphicFramePr>
            <a:graphicFrameLocks/>
          </p:cNvGraphicFramePr>
          <p:nvPr>
            <p:extLst/>
          </p:nvPr>
        </p:nvGraphicFramePr>
        <p:xfrm>
          <a:off x="4329249" y="2973494"/>
          <a:ext cx="4305300" cy="2895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3">
            <a:extLst>
              <a:ext uri="{FF2B5EF4-FFF2-40B4-BE49-F238E27FC236}">
                <a16:creationId xmlns:a16="http://schemas.microsoft.com/office/drawing/2014/main" id="{EE228B2B-41FB-4EF3-B45C-8D7E0629B805}"/>
              </a:ext>
            </a:extLst>
          </p:cNvPr>
          <p:cNvGraphicFramePr>
            <a:graphicFrameLocks/>
          </p:cNvGraphicFramePr>
          <p:nvPr>
            <p:extLst/>
          </p:nvPr>
        </p:nvGraphicFramePr>
        <p:xfrm>
          <a:off x="293030" y="3025299"/>
          <a:ext cx="3883819" cy="289798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802030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tr-TR" dirty="0"/>
          </a:p>
          <a:p>
            <a:endParaRPr lang="tr-TR" dirty="0" smtClean="0"/>
          </a:p>
          <a:p>
            <a:pPr algn="ctr"/>
            <a:r>
              <a:rPr lang="tr-TR" sz="5400" dirty="0" smtClean="0"/>
              <a:t>TEŞEKKÜRLER.....</a:t>
            </a:r>
            <a:endParaRPr lang="en-US" sz="5400" dirty="0"/>
          </a:p>
        </p:txBody>
      </p:sp>
    </p:spTree>
    <p:extLst>
      <p:ext uri="{BB962C8B-B14F-4D97-AF65-F5344CB8AC3E}">
        <p14:creationId xmlns:p14="http://schemas.microsoft.com/office/powerpoint/2010/main" val="1349130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Yeterlik Verilme Koşulları</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tr-TR" dirty="0" smtClean="0"/>
              <a:t>Akreditasyon:  bir </a:t>
            </a:r>
            <a:r>
              <a:rPr lang="tr-TR" dirty="0"/>
              <a:t>kuruluşun veya bireyin bir dizi belirlenmiş gereksinimi karşıladığının </a:t>
            </a:r>
            <a:r>
              <a:rPr lang="tr-TR" dirty="0" smtClean="0"/>
              <a:t>üçüncü bir tarafça resmi </a:t>
            </a:r>
            <a:r>
              <a:rPr lang="tr-TR" dirty="0"/>
              <a:t>olarak tanınmasına atıfta bulunur</a:t>
            </a:r>
            <a:r>
              <a:rPr lang="tr-TR" dirty="0" smtClean="0"/>
              <a:t>. Gönüllülük esasına dayanır. Verilen hizmetin kalitesi güvence altındadır. Firmanın verebileceği belirli bir hizmet akredite edilebilir. </a:t>
            </a:r>
            <a:endParaRPr lang="tr-TR" dirty="0" smtClean="0"/>
          </a:p>
          <a:p>
            <a:pPr>
              <a:buFont typeface="Wingdings" panose="05000000000000000000" pitchFamily="2" charset="2"/>
              <a:buChar char="q"/>
            </a:pPr>
            <a:r>
              <a:rPr lang="tr-TR" dirty="0" smtClean="0"/>
              <a:t>Sertifikasyon</a:t>
            </a:r>
            <a:r>
              <a:rPr lang="tr-TR" dirty="0"/>
              <a:t>: Sertifikasyon aynı resmi tanımaya dayanır, ancak üçüncü bir tarafça yazılı bir güvence (sertifika) sağlanmasını içerir. </a:t>
            </a:r>
            <a:r>
              <a:rPr lang="tr-TR" dirty="0" smtClean="0"/>
              <a:t> </a:t>
            </a:r>
            <a:endParaRPr lang="tr-TR" dirty="0" smtClean="0"/>
          </a:p>
          <a:p>
            <a:pPr>
              <a:buFont typeface="Wingdings" panose="05000000000000000000" pitchFamily="2" charset="2"/>
              <a:buChar char="q"/>
            </a:pPr>
            <a:r>
              <a:rPr lang="tr-TR" dirty="0" smtClean="0"/>
              <a:t>Kayıt: </a:t>
            </a:r>
            <a:r>
              <a:rPr lang="tr-TR" dirty="0"/>
              <a:t>B</a:t>
            </a:r>
            <a:r>
              <a:rPr lang="tr-TR" dirty="0" smtClean="0"/>
              <a:t>elirli </a:t>
            </a:r>
            <a:r>
              <a:rPr lang="tr-TR" dirty="0" smtClean="0"/>
              <a:t>bir belge sunumuna bağlı olarak </a:t>
            </a:r>
            <a:r>
              <a:rPr lang="tr-TR" dirty="0" smtClean="0"/>
              <a:t>kaliteli bir hizmet sunma yeteneğine sahip bir kuruluş olduğu yasal olarak belirlenmiş firmaları tanımlar. Ancak, verilen hizmetin kalitesine dair güvence sağlamaz. </a:t>
            </a:r>
            <a:endParaRPr lang="tr-TR" dirty="0" smtClean="0"/>
          </a:p>
        </p:txBody>
      </p:sp>
    </p:spTree>
    <p:extLst>
      <p:ext uri="{BB962C8B-B14F-4D97-AF65-F5344CB8AC3E}">
        <p14:creationId xmlns:p14="http://schemas.microsoft.com/office/powerpoint/2010/main" val="1868964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150085913"/>
              </p:ext>
            </p:extLst>
          </p:nvPr>
        </p:nvGraphicFramePr>
        <p:xfrm>
          <a:off x="941515" y="986727"/>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own Arrow 4"/>
          <p:cNvSpPr/>
          <p:nvPr/>
        </p:nvSpPr>
        <p:spPr>
          <a:xfrm>
            <a:off x="2304288" y="5029200"/>
            <a:ext cx="557784" cy="6309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5885688" y="5042916"/>
            <a:ext cx="557784" cy="6309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9467088" y="5029200"/>
            <a:ext cx="557784" cy="6309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flipH="1">
            <a:off x="5541263" y="5826252"/>
            <a:ext cx="2066545" cy="369332"/>
          </a:xfrm>
          <a:prstGeom prst="rect">
            <a:avLst/>
          </a:prstGeom>
          <a:noFill/>
        </p:spPr>
        <p:txBody>
          <a:bodyPr wrap="square" rtlCol="0">
            <a:spAutoFit/>
          </a:bodyPr>
          <a:lstStyle/>
          <a:p>
            <a:r>
              <a:rPr lang="tr-TR" dirty="0" smtClean="0"/>
              <a:t>GÖNÜLLÜ                                                    </a:t>
            </a:r>
            <a:endParaRPr lang="en-US" dirty="0"/>
          </a:p>
        </p:txBody>
      </p:sp>
      <p:sp>
        <p:nvSpPr>
          <p:cNvPr id="9" name="TextBox 8"/>
          <p:cNvSpPr txBox="1"/>
          <p:nvPr/>
        </p:nvSpPr>
        <p:spPr>
          <a:xfrm flipH="1">
            <a:off x="2100071" y="5826252"/>
            <a:ext cx="2066545" cy="369332"/>
          </a:xfrm>
          <a:prstGeom prst="rect">
            <a:avLst/>
          </a:prstGeom>
          <a:noFill/>
        </p:spPr>
        <p:txBody>
          <a:bodyPr wrap="square" rtlCol="0">
            <a:spAutoFit/>
          </a:bodyPr>
          <a:lstStyle/>
          <a:p>
            <a:r>
              <a:rPr lang="tr-TR" dirty="0" smtClean="0"/>
              <a:t>GÖNÜLLÜ                                                    </a:t>
            </a:r>
            <a:endParaRPr lang="en-US" dirty="0"/>
          </a:p>
        </p:txBody>
      </p:sp>
      <p:sp>
        <p:nvSpPr>
          <p:cNvPr id="10" name="TextBox 9"/>
          <p:cNvSpPr txBox="1"/>
          <p:nvPr/>
        </p:nvSpPr>
        <p:spPr>
          <a:xfrm flipH="1">
            <a:off x="9214103" y="5826252"/>
            <a:ext cx="2066545" cy="369332"/>
          </a:xfrm>
          <a:prstGeom prst="rect">
            <a:avLst/>
          </a:prstGeom>
          <a:noFill/>
        </p:spPr>
        <p:txBody>
          <a:bodyPr wrap="square" rtlCol="0">
            <a:spAutoFit/>
          </a:bodyPr>
          <a:lstStyle/>
          <a:p>
            <a:r>
              <a:rPr lang="tr-TR" dirty="0" smtClean="0"/>
              <a:t>ZORUNLU                                                   </a:t>
            </a:r>
            <a:endParaRPr lang="en-US" dirty="0"/>
          </a:p>
        </p:txBody>
      </p:sp>
    </p:spTree>
    <p:extLst>
      <p:ext uri="{BB962C8B-B14F-4D97-AF65-F5344CB8AC3E}">
        <p14:creationId xmlns:p14="http://schemas.microsoft.com/office/powerpoint/2010/main" val="3946332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smtClean="0"/>
              <a:t>Çevre Yönetim Hizmeti Veren Kişi/Firmaların Sertifika ve Akreditasyon İşlemleri</a:t>
            </a:r>
            <a:endParaRPr lang="en-US" dirty="0"/>
          </a:p>
        </p:txBody>
      </p:sp>
      <p:pic>
        <p:nvPicPr>
          <p:cNvPr id="6" name="Content Placeholder 5"/>
          <p:cNvPicPr>
            <a:picLocks noGrp="1" noChangeAspect="1"/>
          </p:cNvPicPr>
          <p:nvPr>
            <p:ph idx="1"/>
          </p:nvPr>
        </p:nvPicPr>
        <p:blipFill>
          <a:blip r:embed="rId2"/>
          <a:stretch>
            <a:fillRect/>
          </a:stretch>
        </p:blipFill>
        <p:spPr>
          <a:xfrm>
            <a:off x="4770374" y="1860423"/>
            <a:ext cx="3095625" cy="1562100"/>
          </a:xfrm>
          <a:prstGeom prst="rect">
            <a:avLst/>
          </a:prstGeom>
        </p:spPr>
      </p:pic>
      <p:pic>
        <p:nvPicPr>
          <p:cNvPr id="4" name="Picture 3"/>
          <p:cNvPicPr>
            <a:picLocks noChangeAspect="1"/>
          </p:cNvPicPr>
          <p:nvPr/>
        </p:nvPicPr>
        <p:blipFill>
          <a:blip r:embed="rId3"/>
          <a:stretch>
            <a:fillRect/>
          </a:stretch>
        </p:blipFill>
        <p:spPr>
          <a:xfrm>
            <a:off x="308038" y="1737360"/>
            <a:ext cx="3419475" cy="1447800"/>
          </a:xfrm>
          <a:prstGeom prst="rect">
            <a:avLst/>
          </a:prstGeom>
        </p:spPr>
      </p:pic>
      <p:pic>
        <p:nvPicPr>
          <p:cNvPr id="5" name="Picture 4"/>
          <p:cNvPicPr>
            <a:picLocks noChangeAspect="1"/>
          </p:cNvPicPr>
          <p:nvPr/>
        </p:nvPicPr>
        <p:blipFill>
          <a:blip r:embed="rId4"/>
          <a:stretch>
            <a:fillRect/>
          </a:stretch>
        </p:blipFill>
        <p:spPr>
          <a:xfrm>
            <a:off x="375095" y="3054260"/>
            <a:ext cx="4489514" cy="981911"/>
          </a:xfrm>
          <a:prstGeom prst="rect">
            <a:avLst/>
          </a:prstGeom>
        </p:spPr>
      </p:pic>
      <p:pic>
        <p:nvPicPr>
          <p:cNvPr id="7" name="Picture 6"/>
          <p:cNvPicPr>
            <a:picLocks noChangeAspect="1"/>
          </p:cNvPicPr>
          <p:nvPr/>
        </p:nvPicPr>
        <p:blipFill>
          <a:blip r:embed="rId5"/>
          <a:stretch>
            <a:fillRect/>
          </a:stretch>
        </p:blipFill>
        <p:spPr>
          <a:xfrm>
            <a:off x="5165661" y="3422523"/>
            <a:ext cx="5400675" cy="1733550"/>
          </a:xfrm>
          <a:prstGeom prst="rect">
            <a:avLst/>
          </a:prstGeom>
        </p:spPr>
      </p:pic>
      <p:pic>
        <p:nvPicPr>
          <p:cNvPr id="8" name="Picture 7"/>
          <p:cNvPicPr>
            <a:picLocks noChangeAspect="1"/>
          </p:cNvPicPr>
          <p:nvPr/>
        </p:nvPicPr>
        <p:blipFill>
          <a:blip r:embed="rId6"/>
          <a:stretch>
            <a:fillRect/>
          </a:stretch>
        </p:blipFill>
        <p:spPr>
          <a:xfrm>
            <a:off x="8272843" y="1955673"/>
            <a:ext cx="3400425" cy="685800"/>
          </a:xfrm>
          <a:prstGeom prst="rect">
            <a:avLst/>
          </a:prstGeom>
        </p:spPr>
      </p:pic>
    </p:spTree>
    <p:extLst>
      <p:ext uri="{BB962C8B-B14F-4D97-AF65-F5344CB8AC3E}">
        <p14:creationId xmlns:p14="http://schemas.microsoft.com/office/powerpoint/2010/main" val="2811168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76656" y="451058"/>
            <a:ext cx="10058400" cy="4023360"/>
          </a:xfrm>
        </p:spPr>
        <p:txBody>
          <a:bodyPr/>
          <a:lstStyle/>
          <a:p>
            <a:r>
              <a:rPr lang="tr-TR" dirty="0" smtClean="0"/>
              <a:t>EMCC tarafından Akredite ÇED Firmaları</a:t>
            </a:r>
            <a:endParaRPr lang="en-US" dirty="0"/>
          </a:p>
        </p:txBody>
      </p:sp>
      <p:pic>
        <p:nvPicPr>
          <p:cNvPr id="4" name="Picture 3"/>
          <p:cNvPicPr>
            <a:picLocks noChangeAspect="1"/>
          </p:cNvPicPr>
          <p:nvPr/>
        </p:nvPicPr>
        <p:blipFill>
          <a:blip r:embed="rId2"/>
          <a:stretch>
            <a:fillRect/>
          </a:stretch>
        </p:blipFill>
        <p:spPr>
          <a:xfrm>
            <a:off x="1655064" y="1011981"/>
            <a:ext cx="8611933" cy="5386667"/>
          </a:xfrm>
          <a:prstGeom prst="rect">
            <a:avLst/>
          </a:prstGeom>
        </p:spPr>
      </p:pic>
      <p:pic>
        <p:nvPicPr>
          <p:cNvPr id="5" name="Content Placeholder 5"/>
          <p:cNvPicPr>
            <a:picLocks noChangeAspect="1"/>
          </p:cNvPicPr>
          <p:nvPr/>
        </p:nvPicPr>
        <p:blipFill>
          <a:blip r:embed="rId3"/>
          <a:stretch>
            <a:fillRect/>
          </a:stretch>
        </p:blipFill>
        <p:spPr>
          <a:xfrm>
            <a:off x="10266997" y="221863"/>
            <a:ext cx="1565783" cy="790118"/>
          </a:xfrm>
          <a:prstGeom prst="rect">
            <a:avLst/>
          </a:prstGeom>
        </p:spPr>
      </p:pic>
    </p:spTree>
    <p:extLst>
      <p:ext uri="{BB962C8B-B14F-4D97-AF65-F5344CB8AC3E}">
        <p14:creationId xmlns:p14="http://schemas.microsoft.com/office/powerpoint/2010/main" val="4177866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Institute of Environmental Management and Assessment (IEMA)</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097280" y="1737360"/>
            <a:ext cx="9166669" cy="4705085"/>
          </a:xfrm>
          <a:prstGeom prst="rect">
            <a:avLst/>
          </a:prstGeom>
        </p:spPr>
      </p:pic>
    </p:spTree>
    <p:extLst>
      <p:ext uri="{BB962C8B-B14F-4D97-AF65-F5344CB8AC3E}">
        <p14:creationId xmlns:p14="http://schemas.microsoft.com/office/powerpoint/2010/main" val="26661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57784" y="124555"/>
            <a:ext cx="10226040" cy="6395307"/>
          </a:xfrm>
          <a:prstGeom prst="rect">
            <a:avLst/>
          </a:prstGeom>
        </p:spPr>
      </p:pic>
    </p:spTree>
    <p:extLst>
      <p:ext uri="{BB962C8B-B14F-4D97-AF65-F5344CB8AC3E}">
        <p14:creationId xmlns:p14="http://schemas.microsoft.com/office/powerpoint/2010/main" val="3877863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7975" y="356616"/>
            <a:ext cx="12094025" cy="5321708"/>
          </a:xfrm>
          <a:prstGeom prst="rect">
            <a:avLst/>
          </a:prstGeom>
        </p:spPr>
      </p:pic>
    </p:spTree>
    <p:extLst>
      <p:ext uri="{BB962C8B-B14F-4D97-AF65-F5344CB8AC3E}">
        <p14:creationId xmlns:p14="http://schemas.microsoft.com/office/powerpoint/2010/main" val="286025766"/>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4623</TotalTime>
  <Words>994</Words>
  <Application>Microsoft Office PowerPoint</Application>
  <PresentationFormat>Widescreen</PresentationFormat>
  <Paragraphs>201</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Times New Roman</vt:lpstr>
      <vt:lpstr>Wingdings</vt:lpstr>
      <vt:lpstr>Retrospect</vt:lpstr>
      <vt:lpstr>YETERLİK HİZMETLERİNİN ETKİNLEŞTİRİLMESİNE YÖNELİK ALTERNATİFLER</vt:lpstr>
      <vt:lpstr>Amaç</vt:lpstr>
      <vt:lpstr>Yeterlik Verilme Koşulları</vt:lpstr>
      <vt:lpstr>PowerPoint Presentation</vt:lpstr>
      <vt:lpstr>Çevre Yönetim Hizmeti Veren Kişi/Firmaların Sertifika ve Akreditasyon İşlemleri</vt:lpstr>
      <vt:lpstr>PowerPoint Presentation</vt:lpstr>
      <vt:lpstr>Institute of Environmental Management and Assessment (IEMA)</vt:lpstr>
      <vt:lpstr>PowerPoint Presentation</vt:lpstr>
      <vt:lpstr>PowerPoint Presentation</vt:lpstr>
      <vt:lpstr>PowerPoint Presentation</vt:lpstr>
      <vt:lpstr>CEP olmanın  CEP Çalıştırmanın avantajı   avantajı</vt:lpstr>
      <vt:lpstr>PowerPoint Presentation</vt:lpstr>
      <vt:lpstr>PowerPoint Presentation</vt:lpstr>
      <vt:lpstr>Yeterlik Hizmetlerinin Etkinleştirilmesi Dair Kapasite Geliştirilmesi Projesi</vt:lpstr>
      <vt:lpstr>ÇED Yeterlik Gereksinimi ve Firma Sayısı</vt:lpstr>
      <vt:lpstr>ÇED Yeterlik Gereksinimi ve Firma Sayısı</vt:lpstr>
      <vt:lpstr>Çevre Görevlisi Yeterlik Koşulları ve Çevre Görevlisi Sayısı</vt:lpstr>
      <vt:lpstr>Çevre Görevlisi Yeterlik Koşulları ve Çevre Görevlisi Sayısı</vt:lpstr>
      <vt:lpstr>Çevre Danışmanlık Yeterlik Koşulları ve Çevre Danışmanlık Firması Sayısı</vt:lpstr>
      <vt:lpstr>Çevre Danışmanlık Yeterlik Koşulları ve Çevre Danışmanlık Firması Sayısı</vt:lpstr>
      <vt:lpstr>Çevre Yönetim Hizmetleri Kapsamında Denetim</vt:lpstr>
      <vt:lpstr>Yeterli Çevre Görevlisi/Mühendisi var mı?</vt:lpstr>
      <vt:lpstr>Sorunlar</vt:lpstr>
      <vt:lpstr>Çözüm önerileri</vt:lpstr>
      <vt:lpstr>Görüşlerinizi bizimle paylaşmak için aşağıdaki linki kullanabilirsiniz... </vt:lpstr>
      <vt:lpstr>Anket Ön Sonuçlar – ÇED Yeterlik </vt:lpstr>
      <vt:lpstr>Anket Ön Sonuçlar – Çevre Danışmanlık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YETERLİK HİZMETLERİNİN ETKİNLEŞTİRİLMESİNE YÖNELİK ALTERNATİFLER</dc:title>
  <dc:creator>HP</dc:creator>
  <cp:lastModifiedBy>HP</cp:lastModifiedBy>
  <cp:revision>49</cp:revision>
  <dcterms:created xsi:type="dcterms:W3CDTF">2021-09-05T16:54:09Z</dcterms:created>
  <dcterms:modified xsi:type="dcterms:W3CDTF">2021-09-08T21:58:38Z</dcterms:modified>
</cp:coreProperties>
</file>